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 id="2147483662"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3" r:id="rId16"/>
    <p:sldId id="272" r:id="rId17"/>
  </p:sldIdLst>
  <p:sldSz cx="12192000" cy="6858000"/>
  <p:notesSz cx="6858000" cy="9144000"/>
  <p:embeddedFontLs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7b9iCLTZHqNV56xYK52sZa/qI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626AE-EAF9-44EF-A8F5-16F6D15ABBF9}" v="17" dt="2024-06-13T06:19:29.512"/>
  </p1510:revLst>
</p1510:revInfo>
</file>

<file path=ppt/tableStyles.xml><?xml version="1.0" encoding="utf-8"?>
<a:tblStyleLst xmlns:a="http://schemas.openxmlformats.org/drawingml/2006/main" def="{E9612C09-B740-44C9-AE18-16CF29F0C85A}">
  <a:tblStyle styleId="{E9612C09-B740-44C9-AE18-16CF29F0C85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2F0EA"/>
          </a:solidFill>
        </a:fill>
      </a:tcStyle>
    </a:wholeTbl>
    <a:band1H>
      <a:tcTxStyle/>
      <a:tcStyle>
        <a:tcBdr/>
        <a:fill>
          <a:solidFill>
            <a:srgbClr val="E4E0D3"/>
          </a:solidFill>
        </a:fill>
      </a:tcStyle>
    </a:band1H>
    <a:band2H>
      <a:tcTxStyle/>
      <a:tcStyle>
        <a:tcBdr/>
      </a:tcStyle>
    </a:band2H>
    <a:band1V>
      <a:tcTxStyle/>
      <a:tcStyle>
        <a:tcBdr/>
        <a:fill>
          <a:solidFill>
            <a:srgbClr val="E4E0D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customschemas.google.com/relationships/presentationmetadata" Target="NUL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 Moe K" userId="bb138852-1787-4d57-8705-57e3a96e04e9" providerId="ADAL" clId="{A89626AE-EAF9-44EF-A8F5-16F6D15ABBF9}"/>
    <pc:docChg chg="undo custSel addSld delSld modSld sldOrd">
      <pc:chgData name="Thu, Moe K" userId="bb138852-1787-4d57-8705-57e3a96e04e9" providerId="ADAL" clId="{A89626AE-EAF9-44EF-A8F5-16F6D15ABBF9}" dt="2024-06-13T06:20:45.038" v="2998" actId="14100"/>
      <pc:docMkLst>
        <pc:docMk/>
      </pc:docMkLst>
      <pc:sldChg chg="modSp mod">
        <pc:chgData name="Thu, Moe K" userId="bb138852-1787-4d57-8705-57e3a96e04e9" providerId="ADAL" clId="{A89626AE-EAF9-44EF-A8F5-16F6D15ABBF9}" dt="2024-06-13T05:30:58.529" v="12" actId="20577"/>
        <pc:sldMkLst>
          <pc:docMk/>
          <pc:sldMk cId="0" sldId="258"/>
        </pc:sldMkLst>
        <pc:graphicFrameChg chg="modGraphic">
          <ac:chgData name="Thu, Moe K" userId="bb138852-1787-4d57-8705-57e3a96e04e9" providerId="ADAL" clId="{A89626AE-EAF9-44EF-A8F5-16F6D15ABBF9}" dt="2024-06-13T05:30:58.529" v="12" actId="20577"/>
          <ac:graphicFrameMkLst>
            <pc:docMk/>
            <pc:sldMk cId="0" sldId="258"/>
            <ac:graphicFrameMk id="103" creationId="{00000000-0000-0000-0000-000000000000}"/>
          </ac:graphicFrameMkLst>
        </pc:graphicFrameChg>
      </pc:sldChg>
      <pc:sldChg chg="modSp mod">
        <pc:chgData name="Thu, Moe K" userId="bb138852-1787-4d57-8705-57e3a96e04e9" providerId="ADAL" clId="{A89626AE-EAF9-44EF-A8F5-16F6D15ABBF9}" dt="2024-06-13T05:52:54.614" v="1092" actId="1076"/>
        <pc:sldMkLst>
          <pc:docMk/>
          <pc:sldMk cId="0" sldId="259"/>
        </pc:sldMkLst>
        <pc:spChg chg="mod">
          <ac:chgData name="Thu, Moe K" userId="bb138852-1787-4d57-8705-57e3a96e04e9" providerId="ADAL" clId="{A89626AE-EAF9-44EF-A8F5-16F6D15ABBF9}" dt="2024-06-13T05:52:54.614" v="1092" actId="1076"/>
          <ac:spMkLst>
            <pc:docMk/>
            <pc:sldMk cId="0" sldId="259"/>
            <ac:spMk id="109" creationId="{00000000-0000-0000-0000-000000000000}"/>
          </ac:spMkLst>
        </pc:spChg>
      </pc:sldChg>
      <pc:sldChg chg="modSp mod">
        <pc:chgData name="Thu, Moe K" userId="bb138852-1787-4d57-8705-57e3a96e04e9" providerId="ADAL" clId="{A89626AE-EAF9-44EF-A8F5-16F6D15ABBF9}" dt="2024-06-13T06:20:45.038" v="2998" actId="14100"/>
        <pc:sldMkLst>
          <pc:docMk/>
          <pc:sldMk cId="0" sldId="260"/>
        </pc:sldMkLst>
        <pc:spChg chg="mod">
          <ac:chgData name="Thu, Moe K" userId="bb138852-1787-4d57-8705-57e3a96e04e9" providerId="ADAL" clId="{A89626AE-EAF9-44EF-A8F5-16F6D15ABBF9}" dt="2024-06-13T06:20:45.038" v="2998" actId="14100"/>
          <ac:spMkLst>
            <pc:docMk/>
            <pc:sldMk cId="0" sldId="260"/>
            <ac:spMk id="116" creationId="{00000000-0000-0000-0000-000000000000}"/>
          </ac:spMkLst>
        </pc:spChg>
      </pc:sldChg>
      <pc:sldChg chg="modSp mod">
        <pc:chgData name="Thu, Moe K" userId="bb138852-1787-4d57-8705-57e3a96e04e9" providerId="ADAL" clId="{A89626AE-EAF9-44EF-A8F5-16F6D15ABBF9}" dt="2024-06-13T06:20:34.333" v="2994" actId="5793"/>
        <pc:sldMkLst>
          <pc:docMk/>
          <pc:sldMk cId="0" sldId="261"/>
        </pc:sldMkLst>
        <pc:spChg chg="mod">
          <ac:chgData name="Thu, Moe K" userId="bb138852-1787-4d57-8705-57e3a96e04e9" providerId="ADAL" clId="{A89626AE-EAF9-44EF-A8F5-16F6D15ABBF9}" dt="2024-06-13T06:20:34.333" v="2994" actId="5793"/>
          <ac:spMkLst>
            <pc:docMk/>
            <pc:sldMk cId="0" sldId="261"/>
            <ac:spMk id="125" creationId="{00000000-0000-0000-0000-000000000000}"/>
          </ac:spMkLst>
        </pc:spChg>
      </pc:sldChg>
      <pc:sldChg chg="addSp delSp modSp mod">
        <pc:chgData name="Thu, Moe K" userId="bb138852-1787-4d57-8705-57e3a96e04e9" providerId="ADAL" clId="{A89626AE-EAF9-44EF-A8F5-16F6D15ABBF9}" dt="2024-06-13T05:43:30.174" v="703" actId="20577"/>
        <pc:sldMkLst>
          <pc:docMk/>
          <pc:sldMk cId="0" sldId="262"/>
        </pc:sldMkLst>
        <pc:spChg chg="add del mod">
          <ac:chgData name="Thu, Moe K" userId="bb138852-1787-4d57-8705-57e3a96e04e9" providerId="ADAL" clId="{A89626AE-EAF9-44EF-A8F5-16F6D15ABBF9}" dt="2024-06-13T05:32:03.328" v="43" actId="21"/>
          <ac:spMkLst>
            <pc:docMk/>
            <pc:sldMk cId="0" sldId="262"/>
            <ac:spMk id="2" creationId="{00000000-0000-0000-0000-000000000000}"/>
          </ac:spMkLst>
        </pc:spChg>
        <pc:spChg chg="add mod">
          <ac:chgData name="Thu, Moe K" userId="bb138852-1787-4d57-8705-57e3a96e04e9" providerId="ADAL" clId="{A89626AE-EAF9-44EF-A8F5-16F6D15ABBF9}" dt="2024-06-13T05:43:30.174" v="703" actId="20577"/>
          <ac:spMkLst>
            <pc:docMk/>
            <pc:sldMk cId="0" sldId="262"/>
            <ac:spMk id="3" creationId="{129F219D-268A-93D4-A581-70914A642D16}"/>
          </ac:spMkLst>
        </pc:spChg>
        <pc:spChg chg="del mod">
          <ac:chgData name="Thu, Moe K" userId="bb138852-1787-4d57-8705-57e3a96e04e9" providerId="ADAL" clId="{A89626AE-EAF9-44EF-A8F5-16F6D15ABBF9}" dt="2024-06-13T05:32:00.291" v="41" actId="21"/>
          <ac:spMkLst>
            <pc:docMk/>
            <pc:sldMk cId="0" sldId="262"/>
            <ac:spMk id="135" creationId="{00000000-0000-0000-0000-000000000000}"/>
          </ac:spMkLst>
        </pc:spChg>
        <pc:picChg chg="add mod modCrop">
          <ac:chgData name="Thu, Moe K" userId="bb138852-1787-4d57-8705-57e3a96e04e9" providerId="ADAL" clId="{A89626AE-EAF9-44EF-A8F5-16F6D15ABBF9}" dt="2024-06-13T05:34:54.209" v="53" actId="1076"/>
          <ac:picMkLst>
            <pc:docMk/>
            <pc:sldMk cId="0" sldId="262"/>
            <ac:picMk id="5" creationId="{AF9964E4-81CD-803C-999A-8724D6079DF5}"/>
          </ac:picMkLst>
        </pc:picChg>
      </pc:sldChg>
      <pc:sldChg chg="modSp mod">
        <pc:chgData name="Thu, Moe K" userId="bb138852-1787-4d57-8705-57e3a96e04e9" providerId="ADAL" clId="{A89626AE-EAF9-44EF-A8F5-16F6D15ABBF9}" dt="2024-06-13T05:43:55.986" v="707" actId="1076"/>
        <pc:sldMkLst>
          <pc:docMk/>
          <pc:sldMk cId="0" sldId="263"/>
        </pc:sldMkLst>
        <pc:spChg chg="mod">
          <ac:chgData name="Thu, Moe K" userId="bb138852-1787-4d57-8705-57e3a96e04e9" providerId="ADAL" clId="{A89626AE-EAF9-44EF-A8F5-16F6D15ABBF9}" dt="2024-06-13T05:43:53.316" v="706" actId="1076"/>
          <ac:spMkLst>
            <pc:docMk/>
            <pc:sldMk cId="0" sldId="263"/>
            <ac:spMk id="142" creationId="{00000000-0000-0000-0000-000000000000}"/>
          </ac:spMkLst>
        </pc:spChg>
        <pc:picChg chg="mod">
          <ac:chgData name="Thu, Moe K" userId="bb138852-1787-4d57-8705-57e3a96e04e9" providerId="ADAL" clId="{A89626AE-EAF9-44EF-A8F5-16F6D15ABBF9}" dt="2024-06-13T05:43:55.986" v="707" actId="1076"/>
          <ac:picMkLst>
            <pc:docMk/>
            <pc:sldMk cId="0" sldId="263"/>
            <ac:picMk id="144" creationId="{00000000-0000-0000-0000-000000000000}"/>
          </ac:picMkLst>
        </pc:picChg>
      </pc:sldChg>
      <pc:sldChg chg="modSp mod">
        <pc:chgData name="Thu, Moe K" userId="bb138852-1787-4d57-8705-57e3a96e04e9" providerId="ADAL" clId="{A89626AE-EAF9-44EF-A8F5-16F6D15ABBF9}" dt="2024-06-13T05:43:47.881" v="704" actId="20577"/>
        <pc:sldMkLst>
          <pc:docMk/>
          <pc:sldMk cId="0" sldId="264"/>
        </pc:sldMkLst>
        <pc:spChg chg="mod">
          <ac:chgData name="Thu, Moe K" userId="bb138852-1787-4d57-8705-57e3a96e04e9" providerId="ADAL" clId="{A89626AE-EAF9-44EF-A8F5-16F6D15ABBF9}" dt="2024-06-13T05:43:47.881" v="704" actId="20577"/>
          <ac:spMkLst>
            <pc:docMk/>
            <pc:sldMk cId="0" sldId="264"/>
            <ac:spMk id="150" creationId="{00000000-0000-0000-0000-000000000000}"/>
          </ac:spMkLst>
        </pc:spChg>
      </pc:sldChg>
      <pc:sldChg chg="modSp mod">
        <pc:chgData name="Thu, Moe K" userId="bb138852-1787-4d57-8705-57e3a96e04e9" providerId="ADAL" clId="{A89626AE-EAF9-44EF-A8F5-16F6D15ABBF9}" dt="2024-06-13T05:45:44.650" v="712" actId="1076"/>
        <pc:sldMkLst>
          <pc:docMk/>
          <pc:sldMk cId="0" sldId="265"/>
        </pc:sldMkLst>
        <pc:spChg chg="mod">
          <ac:chgData name="Thu, Moe K" userId="bb138852-1787-4d57-8705-57e3a96e04e9" providerId="ADAL" clId="{A89626AE-EAF9-44EF-A8F5-16F6D15ABBF9}" dt="2024-06-13T05:45:39.311" v="710" actId="1076"/>
          <ac:spMkLst>
            <pc:docMk/>
            <pc:sldMk cId="0" sldId="265"/>
            <ac:spMk id="158" creationId="{00000000-0000-0000-0000-000000000000}"/>
          </ac:spMkLst>
        </pc:spChg>
        <pc:picChg chg="mod">
          <ac:chgData name="Thu, Moe K" userId="bb138852-1787-4d57-8705-57e3a96e04e9" providerId="ADAL" clId="{A89626AE-EAF9-44EF-A8F5-16F6D15ABBF9}" dt="2024-06-13T05:45:44.650" v="712" actId="1076"/>
          <ac:picMkLst>
            <pc:docMk/>
            <pc:sldMk cId="0" sldId="265"/>
            <ac:picMk id="161" creationId="{00000000-0000-0000-0000-000000000000}"/>
          </ac:picMkLst>
        </pc:picChg>
        <pc:picChg chg="mod">
          <ac:chgData name="Thu, Moe K" userId="bb138852-1787-4d57-8705-57e3a96e04e9" providerId="ADAL" clId="{A89626AE-EAF9-44EF-A8F5-16F6D15ABBF9}" dt="2024-06-13T05:45:42.677" v="711" actId="1076"/>
          <ac:picMkLst>
            <pc:docMk/>
            <pc:sldMk cId="0" sldId="265"/>
            <ac:picMk id="162" creationId="{00000000-0000-0000-0000-000000000000}"/>
          </ac:picMkLst>
        </pc:picChg>
      </pc:sldChg>
      <pc:sldChg chg="modSp mod">
        <pc:chgData name="Thu, Moe K" userId="bb138852-1787-4d57-8705-57e3a96e04e9" providerId="ADAL" clId="{A89626AE-EAF9-44EF-A8F5-16F6D15ABBF9}" dt="2024-06-13T05:56:21.942" v="1458" actId="20577"/>
        <pc:sldMkLst>
          <pc:docMk/>
          <pc:sldMk cId="0" sldId="267"/>
        </pc:sldMkLst>
        <pc:spChg chg="mod">
          <ac:chgData name="Thu, Moe K" userId="bb138852-1787-4d57-8705-57e3a96e04e9" providerId="ADAL" clId="{A89626AE-EAF9-44EF-A8F5-16F6D15ABBF9}" dt="2024-06-13T05:56:21.942" v="1458" actId="20577"/>
          <ac:spMkLst>
            <pc:docMk/>
            <pc:sldMk cId="0" sldId="267"/>
            <ac:spMk id="176" creationId="{00000000-0000-0000-0000-000000000000}"/>
          </ac:spMkLst>
        </pc:spChg>
      </pc:sldChg>
      <pc:sldChg chg="del">
        <pc:chgData name="Thu, Moe K" userId="bb138852-1787-4d57-8705-57e3a96e04e9" providerId="ADAL" clId="{A89626AE-EAF9-44EF-A8F5-16F6D15ABBF9}" dt="2024-06-13T05:46:04.880" v="713" actId="47"/>
        <pc:sldMkLst>
          <pc:docMk/>
          <pc:sldMk cId="0" sldId="268"/>
        </pc:sldMkLst>
      </pc:sldChg>
      <pc:sldChg chg="addSp delSp modSp add mod ord">
        <pc:chgData name="Thu, Moe K" userId="bb138852-1787-4d57-8705-57e3a96e04e9" providerId="ADAL" clId="{A89626AE-EAF9-44EF-A8F5-16F6D15ABBF9}" dt="2024-06-13T06:06:29.458" v="2434" actId="20577"/>
        <pc:sldMkLst>
          <pc:docMk/>
          <pc:sldMk cId="865663274" sldId="268"/>
        </pc:sldMkLst>
        <pc:spChg chg="mod">
          <ac:chgData name="Thu, Moe K" userId="bb138852-1787-4d57-8705-57e3a96e04e9" providerId="ADAL" clId="{A89626AE-EAF9-44EF-A8F5-16F6D15ABBF9}" dt="2024-06-13T06:06:29.458" v="2434" actId="20577"/>
          <ac:spMkLst>
            <pc:docMk/>
            <pc:sldMk cId="865663274" sldId="268"/>
            <ac:spMk id="150" creationId="{00000000-0000-0000-0000-000000000000}"/>
          </ac:spMkLst>
        </pc:spChg>
        <pc:spChg chg="mod">
          <ac:chgData name="Thu, Moe K" userId="bb138852-1787-4d57-8705-57e3a96e04e9" providerId="ADAL" clId="{A89626AE-EAF9-44EF-A8F5-16F6D15ABBF9}" dt="2024-06-13T05:48:55.874" v="756" actId="20577"/>
          <ac:spMkLst>
            <pc:docMk/>
            <pc:sldMk cId="865663274" sldId="268"/>
            <ac:spMk id="151" creationId="{00000000-0000-0000-0000-000000000000}"/>
          </ac:spMkLst>
        </pc:spChg>
        <pc:picChg chg="add mod modCrop">
          <ac:chgData name="Thu, Moe K" userId="bb138852-1787-4d57-8705-57e3a96e04e9" providerId="ADAL" clId="{A89626AE-EAF9-44EF-A8F5-16F6D15ABBF9}" dt="2024-06-13T05:51:15.980" v="810" actId="1076"/>
          <ac:picMkLst>
            <pc:docMk/>
            <pc:sldMk cId="865663274" sldId="268"/>
            <ac:picMk id="3" creationId="{9851D4A7-F1F4-90B9-29E4-7CCBFEAB1199}"/>
          </ac:picMkLst>
        </pc:picChg>
        <pc:picChg chg="add mod modCrop">
          <ac:chgData name="Thu, Moe K" userId="bb138852-1787-4d57-8705-57e3a96e04e9" providerId="ADAL" clId="{A89626AE-EAF9-44EF-A8F5-16F6D15ABBF9}" dt="2024-06-13T05:51:41.215" v="815" actId="1076"/>
          <ac:picMkLst>
            <pc:docMk/>
            <pc:sldMk cId="865663274" sldId="268"/>
            <ac:picMk id="5" creationId="{9847371A-ED92-40B8-B088-CF135A92FDC5}"/>
          </ac:picMkLst>
        </pc:picChg>
        <pc:picChg chg="del">
          <ac:chgData name="Thu, Moe K" userId="bb138852-1787-4d57-8705-57e3a96e04e9" providerId="ADAL" clId="{A89626AE-EAF9-44EF-A8F5-16F6D15ABBF9}" dt="2024-06-13T05:48:57.924" v="757" actId="478"/>
          <ac:picMkLst>
            <pc:docMk/>
            <pc:sldMk cId="865663274" sldId="268"/>
            <ac:picMk id="152" creationId="{00000000-0000-0000-0000-000000000000}"/>
          </ac:picMkLst>
        </pc:picChg>
      </pc:sldChg>
      <pc:sldChg chg="new del">
        <pc:chgData name="Thu, Moe K" userId="bb138852-1787-4d57-8705-57e3a96e04e9" providerId="ADAL" clId="{A89626AE-EAF9-44EF-A8F5-16F6D15ABBF9}" dt="2024-06-13T05:46:12.774" v="717" actId="47"/>
        <pc:sldMkLst>
          <pc:docMk/>
          <pc:sldMk cId="4064578758" sldId="268"/>
        </pc:sldMkLst>
      </pc:sldChg>
      <pc:sldChg chg="add del">
        <pc:chgData name="Thu, Moe K" userId="bb138852-1787-4d57-8705-57e3a96e04e9" providerId="ADAL" clId="{A89626AE-EAF9-44EF-A8F5-16F6D15ABBF9}" dt="2024-06-13T05:49:10.005" v="761" actId="47"/>
        <pc:sldMkLst>
          <pc:docMk/>
          <pc:sldMk cId="3664260217" sldId="269"/>
        </pc:sldMkLst>
      </pc:sldChg>
      <pc:sldChg chg="delSp modSp add del mod">
        <pc:chgData name="Thu, Moe K" userId="bb138852-1787-4d57-8705-57e3a96e04e9" providerId="ADAL" clId="{A89626AE-EAF9-44EF-A8F5-16F6D15ABBF9}" dt="2024-06-13T05:49:33.751" v="778" actId="47"/>
        <pc:sldMkLst>
          <pc:docMk/>
          <pc:sldMk cId="3967543670" sldId="270"/>
        </pc:sldMkLst>
        <pc:spChg chg="mod">
          <ac:chgData name="Thu, Moe K" userId="bb138852-1787-4d57-8705-57e3a96e04e9" providerId="ADAL" clId="{A89626AE-EAF9-44EF-A8F5-16F6D15ABBF9}" dt="2024-06-13T05:49:21.400" v="776" actId="20577"/>
          <ac:spMkLst>
            <pc:docMk/>
            <pc:sldMk cId="3967543670" sldId="270"/>
            <ac:spMk id="150" creationId="{00000000-0000-0000-0000-000000000000}"/>
          </ac:spMkLst>
        </pc:spChg>
        <pc:spChg chg="mod">
          <ac:chgData name="Thu, Moe K" userId="bb138852-1787-4d57-8705-57e3a96e04e9" providerId="ADAL" clId="{A89626AE-EAF9-44EF-A8F5-16F6D15ABBF9}" dt="2024-06-13T05:49:14.129" v="773" actId="20577"/>
          <ac:spMkLst>
            <pc:docMk/>
            <pc:sldMk cId="3967543670" sldId="270"/>
            <ac:spMk id="151" creationId="{00000000-0000-0000-0000-000000000000}"/>
          </ac:spMkLst>
        </pc:spChg>
        <pc:picChg chg="del">
          <ac:chgData name="Thu, Moe K" userId="bb138852-1787-4d57-8705-57e3a96e04e9" providerId="ADAL" clId="{A89626AE-EAF9-44EF-A8F5-16F6D15ABBF9}" dt="2024-06-13T05:49:15.771" v="774" actId="478"/>
          <ac:picMkLst>
            <pc:docMk/>
            <pc:sldMk cId="3967543670" sldId="270"/>
            <ac:picMk id="152" creationId="{00000000-0000-0000-0000-000000000000}"/>
          </ac:picMkLst>
        </pc:picChg>
      </pc:sldChg>
      <pc:sldChg chg="modSp add del mod">
        <pc:chgData name="Thu, Moe K" userId="bb138852-1787-4d57-8705-57e3a96e04e9" providerId="ADAL" clId="{A89626AE-EAF9-44EF-A8F5-16F6D15ABBF9}" dt="2024-06-13T05:56:37.251" v="1460" actId="47"/>
        <pc:sldMkLst>
          <pc:docMk/>
          <pc:sldMk cId="844591972" sldId="271"/>
        </pc:sldMkLst>
        <pc:spChg chg="mod">
          <ac:chgData name="Thu, Moe K" userId="bb138852-1787-4d57-8705-57e3a96e04e9" providerId="ADAL" clId="{A89626AE-EAF9-44EF-A8F5-16F6D15ABBF9}" dt="2024-06-13T05:49:04.930" v="760" actId="20577"/>
          <ac:spMkLst>
            <pc:docMk/>
            <pc:sldMk cId="844591972" sldId="271"/>
            <ac:spMk id="151" creationId="{00000000-0000-0000-0000-000000000000}"/>
          </ac:spMkLst>
        </pc:spChg>
      </pc:sldChg>
      <pc:sldChg chg="delSp modSp add mod">
        <pc:chgData name="Thu, Moe K" userId="bb138852-1787-4d57-8705-57e3a96e04e9" providerId="ADAL" clId="{A89626AE-EAF9-44EF-A8F5-16F6D15ABBF9}" dt="2024-06-13T06:20:18.519" v="2988" actId="1076"/>
        <pc:sldMkLst>
          <pc:docMk/>
          <pc:sldMk cId="3591691259" sldId="272"/>
        </pc:sldMkLst>
        <pc:spChg chg="mod">
          <ac:chgData name="Thu, Moe K" userId="bb138852-1787-4d57-8705-57e3a96e04e9" providerId="ADAL" clId="{A89626AE-EAF9-44EF-A8F5-16F6D15ABBF9}" dt="2024-06-13T06:20:16.531" v="2987" actId="1076"/>
          <ac:spMkLst>
            <pc:docMk/>
            <pc:sldMk cId="3591691259" sldId="272"/>
            <ac:spMk id="94" creationId="{00000000-0000-0000-0000-000000000000}"/>
          </ac:spMkLst>
        </pc:spChg>
        <pc:spChg chg="mod">
          <ac:chgData name="Thu, Moe K" userId="bb138852-1787-4d57-8705-57e3a96e04e9" providerId="ADAL" clId="{A89626AE-EAF9-44EF-A8F5-16F6D15ABBF9}" dt="2024-06-13T06:20:18.519" v="2988" actId="1076"/>
          <ac:spMkLst>
            <pc:docMk/>
            <pc:sldMk cId="3591691259" sldId="272"/>
            <ac:spMk id="95" creationId="{00000000-0000-0000-0000-000000000000}"/>
          </ac:spMkLst>
        </pc:spChg>
        <pc:spChg chg="del">
          <ac:chgData name="Thu, Moe K" userId="bb138852-1787-4d57-8705-57e3a96e04e9" providerId="ADAL" clId="{A89626AE-EAF9-44EF-A8F5-16F6D15ABBF9}" dt="2024-06-13T05:49:44.379" v="798" actId="478"/>
          <ac:spMkLst>
            <pc:docMk/>
            <pc:sldMk cId="3591691259" sldId="272"/>
            <ac:spMk id="97" creationId="{00000000-0000-0000-0000-000000000000}"/>
          </ac:spMkLst>
        </pc:spChg>
        <pc:picChg chg="del">
          <ac:chgData name="Thu, Moe K" userId="bb138852-1787-4d57-8705-57e3a96e04e9" providerId="ADAL" clId="{A89626AE-EAF9-44EF-A8F5-16F6D15ABBF9}" dt="2024-06-13T05:49:40.607" v="797" actId="478"/>
          <ac:picMkLst>
            <pc:docMk/>
            <pc:sldMk cId="3591691259" sldId="272"/>
            <ac:picMk id="96" creationId="{00000000-0000-0000-0000-000000000000}"/>
          </ac:picMkLst>
        </pc:picChg>
      </pc:sldChg>
      <pc:sldChg chg="addSp delSp modSp add mod">
        <pc:chgData name="Thu, Moe K" userId="bb138852-1787-4d57-8705-57e3a96e04e9" providerId="ADAL" clId="{A89626AE-EAF9-44EF-A8F5-16F6D15ABBF9}" dt="2024-06-13T06:08:50.570" v="2658" actId="20577"/>
        <pc:sldMkLst>
          <pc:docMk/>
          <pc:sldMk cId="3119973318" sldId="273"/>
        </pc:sldMkLst>
        <pc:spChg chg="add">
          <ac:chgData name="Thu, Moe K" userId="bb138852-1787-4d57-8705-57e3a96e04e9" providerId="ADAL" clId="{A89626AE-EAF9-44EF-A8F5-16F6D15ABBF9}" dt="2024-06-13T06:07:55.092" v="2542"/>
          <ac:spMkLst>
            <pc:docMk/>
            <pc:sldMk cId="3119973318" sldId="273"/>
            <ac:spMk id="10" creationId="{30778AF9-BB10-FED7-249E-F62794FA5C95}"/>
          </ac:spMkLst>
        </pc:spChg>
        <pc:spChg chg="add mod">
          <ac:chgData name="Thu, Moe K" userId="bb138852-1787-4d57-8705-57e3a96e04e9" providerId="ADAL" clId="{A89626AE-EAF9-44EF-A8F5-16F6D15ABBF9}" dt="2024-06-13T06:07:58.247" v="2544"/>
          <ac:spMkLst>
            <pc:docMk/>
            <pc:sldMk cId="3119973318" sldId="273"/>
            <ac:spMk id="11" creationId="{E991DC9A-D26F-AE6E-88C4-DEBCE08AE065}"/>
          </ac:spMkLst>
        </pc:spChg>
        <pc:spChg chg="mod">
          <ac:chgData name="Thu, Moe K" userId="bb138852-1787-4d57-8705-57e3a96e04e9" providerId="ADAL" clId="{A89626AE-EAF9-44EF-A8F5-16F6D15ABBF9}" dt="2024-06-13T06:08:50.570" v="2658" actId="20577"/>
          <ac:spMkLst>
            <pc:docMk/>
            <pc:sldMk cId="3119973318" sldId="273"/>
            <ac:spMk id="150" creationId="{00000000-0000-0000-0000-000000000000}"/>
          </ac:spMkLst>
        </pc:spChg>
        <pc:spChg chg="mod">
          <ac:chgData name="Thu, Moe K" userId="bb138852-1787-4d57-8705-57e3a96e04e9" providerId="ADAL" clId="{A89626AE-EAF9-44EF-A8F5-16F6D15ABBF9}" dt="2024-06-13T06:05:29.643" v="2296" actId="14100"/>
          <ac:spMkLst>
            <pc:docMk/>
            <pc:sldMk cId="3119973318" sldId="273"/>
            <ac:spMk id="151" creationId="{00000000-0000-0000-0000-000000000000}"/>
          </ac:spMkLst>
        </pc:spChg>
        <pc:picChg chg="del">
          <ac:chgData name="Thu, Moe K" userId="bb138852-1787-4d57-8705-57e3a96e04e9" providerId="ADAL" clId="{A89626AE-EAF9-44EF-A8F5-16F6D15ABBF9}" dt="2024-06-13T05:56:44.582" v="1464" actId="478"/>
          <ac:picMkLst>
            <pc:docMk/>
            <pc:sldMk cId="3119973318" sldId="273"/>
            <ac:picMk id="3" creationId="{9851D4A7-F1F4-90B9-29E4-7CCBFEAB1199}"/>
          </ac:picMkLst>
        </pc:picChg>
        <pc:picChg chg="add del mod modCrop">
          <ac:chgData name="Thu, Moe K" userId="bb138852-1787-4d57-8705-57e3a96e04e9" providerId="ADAL" clId="{A89626AE-EAF9-44EF-A8F5-16F6D15ABBF9}" dt="2024-06-13T05:58:57.149" v="1489" actId="478"/>
          <ac:picMkLst>
            <pc:docMk/>
            <pc:sldMk cId="3119973318" sldId="273"/>
            <ac:picMk id="4" creationId="{288012E7-AE46-D3E0-7964-305D72381C46}"/>
          </ac:picMkLst>
        </pc:picChg>
        <pc:picChg chg="del">
          <ac:chgData name="Thu, Moe K" userId="bb138852-1787-4d57-8705-57e3a96e04e9" providerId="ADAL" clId="{A89626AE-EAF9-44EF-A8F5-16F6D15ABBF9}" dt="2024-06-13T05:56:44.133" v="1463" actId="478"/>
          <ac:picMkLst>
            <pc:docMk/>
            <pc:sldMk cId="3119973318" sldId="273"/>
            <ac:picMk id="5" creationId="{9847371A-ED92-40B8-B088-CF135A92FDC5}"/>
          </ac:picMkLst>
        </pc:picChg>
        <pc:picChg chg="add mod modCrop">
          <ac:chgData name="Thu, Moe K" userId="bb138852-1787-4d57-8705-57e3a96e04e9" providerId="ADAL" clId="{A89626AE-EAF9-44EF-A8F5-16F6D15ABBF9}" dt="2024-06-13T05:59:06.661" v="1494" actId="14100"/>
          <ac:picMkLst>
            <pc:docMk/>
            <pc:sldMk cId="3119973318" sldId="273"/>
            <ac:picMk id="7" creationId="{3F69E6D6-B772-F5BB-8041-83FE67B02192}"/>
          </ac:picMkLst>
        </pc:picChg>
        <pc:picChg chg="add mod modCrop">
          <ac:chgData name="Thu, Moe K" userId="bb138852-1787-4d57-8705-57e3a96e04e9" providerId="ADAL" clId="{A89626AE-EAF9-44EF-A8F5-16F6D15ABBF9}" dt="2024-06-13T06:00:23.097" v="1518" actId="1076"/>
          <ac:picMkLst>
            <pc:docMk/>
            <pc:sldMk cId="3119973318" sldId="273"/>
            <ac:picMk id="9" creationId="{79ECC8DD-08C2-DC12-D34B-E1D6B63346EC}"/>
          </ac:picMkLst>
        </pc:picChg>
      </pc:sldChg>
      <pc:sldMasterChg chg="delSldLayout">
        <pc:chgData name="Thu, Moe K" userId="bb138852-1787-4d57-8705-57e3a96e04e9" providerId="ADAL" clId="{A89626AE-EAF9-44EF-A8F5-16F6D15ABBF9}" dt="2024-06-13T05:46:12.774" v="717" actId="47"/>
        <pc:sldMasterMkLst>
          <pc:docMk/>
          <pc:sldMasterMk cId="0" sldId="2147483662"/>
        </pc:sldMasterMkLst>
        <pc:sldLayoutChg chg="del">
          <pc:chgData name="Thu, Moe K" userId="bb138852-1787-4d57-8705-57e3a96e04e9" providerId="ADAL" clId="{A89626AE-EAF9-44EF-A8F5-16F6D15ABBF9}" dt="2024-06-13T05:46:12.774" v="717" actId="47"/>
          <pc:sldLayoutMkLst>
            <pc:docMk/>
            <pc:sldMasterMk cId="0" sldId="2147483662"/>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numCol="1"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numCol="1"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numCol="1"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numCol="1"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50c7f448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e50c7f448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56" name="Google Shape;156;g2e50c7f448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e50c7f448d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e50c7f448d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66" name="Google Shape;166;g2e50c7f448d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e50c7f448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e50c7f448d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74" name="Google Shape;174;g2e50c7f448d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50c7f44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50c7f44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48" name="Google Shape;148;g2e50c7f448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810837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50c7f44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50c7f44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48" name="Google Shape;148;g2e50c7f448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298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624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numCol="1" anchor="t" anchorCtr="0">
            <a:noAutofit/>
          </a:bodyPr>
          <a:lstStyle/>
          <a:p>
            <a:pPr marL="457200" marR="0" lvl="0" indent="-228600" algn="l" rtl="0">
              <a:lnSpc>
                <a:spcPct val="100000"/>
              </a:lnSpc>
              <a:spcBef>
                <a:spcPts val="0"/>
              </a:spcBef>
              <a:spcAft>
                <a:spcPts val="0"/>
              </a:spcAft>
              <a:buSzPts val="1400"/>
              <a:buNone/>
            </a:pPr>
            <a:endParaRPr/>
          </a:p>
        </p:txBody>
      </p:sp>
      <p:sp>
        <p:nvSpPr>
          <p:cNvPr id="107" name="Google Shape;10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numCol="1"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4d9b5617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e4d9b56176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14" name="Google Shape;114;g2e4d9b56176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e5045943d2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e5045943d2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23" name="Google Shape;123;g2e5045943d2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4d9b5617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4d9b5617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33" name="Google Shape;133;g2e4d9b56176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4d9b5617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4d9b56176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40" name="Google Shape;140;g2e4d9b56176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50c7f44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50c7f44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endParaRPr/>
          </a:p>
        </p:txBody>
      </p:sp>
      <p:sp>
        <p:nvSpPr>
          <p:cNvPr id="148" name="Google Shape;148;g2e50c7f448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4"/>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lvl="0" indent="-228600" algn="l">
              <a:lnSpc>
                <a:spcPct val="100000"/>
              </a:lnSpc>
              <a:spcBef>
                <a:spcPts val="360"/>
              </a:spcBef>
              <a:spcAft>
                <a:spcPts val="0"/>
              </a:spcAft>
              <a:buClr>
                <a:srgbClr val="B3A369"/>
              </a:buClr>
              <a:buSzPts val="1800"/>
              <a:buNone/>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379048" y="1215483"/>
            <a:ext cx="5615353" cy="4225652"/>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6"/>
          <p:cNvSpPr txBox="1">
            <a:spLocks noGrp="1"/>
          </p:cNvSpPr>
          <p:nvPr>
            <p:ph type="body" idx="2"/>
          </p:nvPr>
        </p:nvSpPr>
        <p:spPr>
          <a:xfrm>
            <a:off x="6197600" y="1215483"/>
            <a:ext cx="5613400" cy="4225652"/>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6"/>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allery">
  <p:cSld name="Gallery">
    <p:spTree>
      <p:nvGrpSpPr>
        <p:cNvPr id="1" name="Shape 68"/>
        <p:cNvGrpSpPr/>
        <p:nvPr/>
      </p:nvGrpSpPr>
      <p:grpSpPr>
        <a:xfrm>
          <a:off x="0" y="0"/>
          <a:ext cx="0" cy="0"/>
          <a:chOff x="0" y="0"/>
          <a:chExt cx="0" cy="0"/>
        </a:xfrm>
      </p:grpSpPr>
      <p:sp>
        <p:nvSpPr>
          <p:cNvPr id="69" name="Google Shape;69;p37"/>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7"/>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
        <p:nvSpPr>
          <p:cNvPr id="71" name="Google Shape;71;p37"/>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7"/>
          <p:cNvSpPr>
            <a:spLocks noGrp="1"/>
          </p:cNvSpPr>
          <p:nvPr>
            <p:ph type="pic" idx="2"/>
          </p:nvPr>
        </p:nvSpPr>
        <p:spPr>
          <a:xfrm>
            <a:off x="381000" y="1425402"/>
            <a:ext cx="3074469" cy="2081855"/>
          </a:xfrm>
          <a:prstGeom prst="rect">
            <a:avLst/>
          </a:prstGeom>
          <a:noFill/>
          <a:ln>
            <a:noFill/>
          </a:ln>
        </p:spPr>
      </p:sp>
      <p:sp>
        <p:nvSpPr>
          <p:cNvPr id="73" name="Google Shape;73;p37"/>
          <p:cNvSpPr>
            <a:spLocks noGrp="1"/>
          </p:cNvSpPr>
          <p:nvPr>
            <p:ph type="pic" idx="3"/>
          </p:nvPr>
        </p:nvSpPr>
        <p:spPr>
          <a:xfrm>
            <a:off x="3771394" y="1425402"/>
            <a:ext cx="3074469" cy="2081855"/>
          </a:xfrm>
          <a:prstGeom prst="rect">
            <a:avLst/>
          </a:prstGeom>
          <a:noFill/>
          <a:ln>
            <a:noFill/>
          </a:ln>
        </p:spPr>
      </p:sp>
      <p:sp>
        <p:nvSpPr>
          <p:cNvPr id="74" name="Google Shape;74;p37"/>
          <p:cNvSpPr>
            <a:spLocks noGrp="1"/>
          </p:cNvSpPr>
          <p:nvPr>
            <p:ph type="pic" idx="4"/>
          </p:nvPr>
        </p:nvSpPr>
        <p:spPr>
          <a:xfrm>
            <a:off x="7178140" y="1425402"/>
            <a:ext cx="3074469" cy="2081855"/>
          </a:xfrm>
          <a:prstGeom prst="rect">
            <a:avLst/>
          </a:prstGeom>
          <a:noFill/>
          <a:ln>
            <a:noFill/>
          </a:ln>
        </p:spPr>
      </p:sp>
      <p:sp>
        <p:nvSpPr>
          <p:cNvPr id="75" name="Google Shape;75;p37"/>
          <p:cNvSpPr>
            <a:spLocks noGrp="1"/>
          </p:cNvSpPr>
          <p:nvPr>
            <p:ph type="pic" idx="5"/>
          </p:nvPr>
        </p:nvSpPr>
        <p:spPr>
          <a:xfrm>
            <a:off x="381000" y="3772092"/>
            <a:ext cx="3074469" cy="2081855"/>
          </a:xfrm>
          <a:prstGeom prst="rect">
            <a:avLst/>
          </a:prstGeom>
          <a:noFill/>
          <a:ln>
            <a:noFill/>
          </a:ln>
        </p:spPr>
      </p:sp>
      <p:sp>
        <p:nvSpPr>
          <p:cNvPr id="76" name="Google Shape;76;p37"/>
          <p:cNvSpPr>
            <a:spLocks noGrp="1"/>
          </p:cNvSpPr>
          <p:nvPr>
            <p:ph type="pic" idx="6"/>
          </p:nvPr>
        </p:nvSpPr>
        <p:spPr>
          <a:xfrm>
            <a:off x="3771394" y="3772092"/>
            <a:ext cx="3074469" cy="2081855"/>
          </a:xfrm>
          <a:prstGeom prst="rect">
            <a:avLst/>
          </a:prstGeom>
          <a:noFill/>
          <a:ln>
            <a:noFill/>
          </a:ln>
        </p:spPr>
      </p:sp>
      <p:sp>
        <p:nvSpPr>
          <p:cNvPr id="77" name="Google Shape;77;p37"/>
          <p:cNvSpPr>
            <a:spLocks noGrp="1"/>
          </p:cNvSpPr>
          <p:nvPr>
            <p:ph type="pic" idx="7"/>
          </p:nvPr>
        </p:nvSpPr>
        <p:spPr>
          <a:xfrm>
            <a:off x="7178140" y="3772092"/>
            <a:ext cx="3074469" cy="2081855"/>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a:off x="381001" y="457200"/>
            <a:ext cx="3932767" cy="1600200"/>
          </a:xfrm>
          <a:prstGeom prst="rect">
            <a:avLst/>
          </a:prstGeom>
          <a:noFill/>
          <a:ln>
            <a:noFill/>
          </a:ln>
        </p:spPr>
        <p:txBody>
          <a:bodyPr spcFirstLastPara="1" wrap="square" lIns="91425" tIns="45700" rIns="91425" bIns="45700" numCol="1" anchor="b" anchorCtr="0">
            <a:norm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a:spLocks noGrp="1"/>
          </p:cNvSpPr>
          <p:nvPr>
            <p:ph type="pic" idx="2"/>
          </p:nvPr>
        </p:nvSpPr>
        <p:spPr>
          <a:xfrm>
            <a:off x="4614203" y="457201"/>
            <a:ext cx="7196798" cy="4983934"/>
          </a:xfrm>
          <a:prstGeom prst="rect">
            <a:avLst/>
          </a:prstGeom>
          <a:noFill/>
          <a:ln>
            <a:noFill/>
          </a:ln>
        </p:spPr>
      </p:sp>
      <p:sp>
        <p:nvSpPr>
          <p:cNvPr id="81" name="Google Shape;81;p38"/>
          <p:cNvSpPr txBox="1">
            <a:spLocks noGrp="1"/>
          </p:cNvSpPr>
          <p:nvPr>
            <p:ph type="body" idx="1"/>
          </p:nvPr>
        </p:nvSpPr>
        <p:spPr>
          <a:xfrm>
            <a:off x="381001" y="2274850"/>
            <a:ext cx="3932767" cy="3166286"/>
          </a:xfrm>
          <a:prstGeom prst="rect">
            <a:avLst/>
          </a:prstGeom>
          <a:noFill/>
          <a:ln>
            <a:noFill/>
          </a:ln>
        </p:spPr>
        <p:txBody>
          <a:bodyPr spcFirstLastPara="1" wrap="square" lIns="91425" tIns="45700" rIns="91425" bIns="45700" numCol="1" anchor="t" anchorCtr="0">
            <a:normAutofit/>
          </a:bodyPr>
          <a:lstStyle>
            <a:lvl1pPr marL="457200" lvl="0" indent="-228600" algn="l">
              <a:lnSpc>
                <a:spcPct val="90000"/>
              </a:lnSpc>
              <a:spcBef>
                <a:spcPts val="1000"/>
              </a:spcBef>
              <a:spcAft>
                <a:spcPts val="0"/>
              </a:spcAft>
              <a:buClr>
                <a:srgbClr val="003057"/>
              </a:buClr>
              <a:buSzPts val="1600"/>
              <a:buNone/>
              <a:defRPr sz="1600"/>
            </a:lvl1pPr>
            <a:lvl2pPr marL="914400" lvl="1" indent="-228600" algn="l">
              <a:lnSpc>
                <a:spcPct val="90000"/>
              </a:lnSpc>
              <a:spcBef>
                <a:spcPts val="500"/>
              </a:spcBef>
              <a:spcAft>
                <a:spcPts val="0"/>
              </a:spcAft>
              <a:buClr>
                <a:srgbClr val="003057"/>
              </a:buClr>
              <a:buSzPts val="1400"/>
              <a:buNone/>
              <a:defRPr sz="1400"/>
            </a:lvl2pPr>
            <a:lvl3pPr marL="1371600" lvl="2" indent="-228600" algn="l">
              <a:lnSpc>
                <a:spcPct val="90000"/>
              </a:lnSpc>
              <a:spcBef>
                <a:spcPts val="500"/>
              </a:spcBef>
              <a:spcAft>
                <a:spcPts val="0"/>
              </a:spcAft>
              <a:buClr>
                <a:srgbClr val="003057"/>
              </a:buClr>
              <a:buSzPts val="1200"/>
              <a:buNone/>
              <a:defRPr sz="1200"/>
            </a:lvl3pPr>
            <a:lvl4pPr marL="1828800" lvl="3" indent="-228600" algn="l">
              <a:lnSpc>
                <a:spcPct val="90000"/>
              </a:lnSpc>
              <a:spcBef>
                <a:spcPts val="500"/>
              </a:spcBef>
              <a:spcAft>
                <a:spcPts val="0"/>
              </a:spcAft>
              <a:buClr>
                <a:srgbClr val="003057"/>
              </a:buClr>
              <a:buSzPts val="1000"/>
              <a:buNone/>
              <a:defRPr sz="1000"/>
            </a:lvl4pPr>
            <a:lvl5pPr marL="2286000" lvl="4" indent="-228600" algn="l">
              <a:lnSpc>
                <a:spcPct val="90000"/>
              </a:lnSpc>
              <a:spcBef>
                <a:spcPts val="500"/>
              </a:spcBef>
              <a:spcAft>
                <a:spcPts val="0"/>
              </a:spcAft>
              <a:buClr>
                <a:srgbClr val="00305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38"/>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ch Tower">
  <p:cSld name="Title - Tech Tower">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5"/>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5"/>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lvl="0" indent="-228600" algn="l">
              <a:lnSpc>
                <a:spcPct val="100000"/>
              </a:lnSpc>
              <a:spcBef>
                <a:spcPts val="360"/>
              </a:spcBef>
              <a:spcAft>
                <a:spcPts val="0"/>
              </a:spcAft>
              <a:buClr>
                <a:schemeClr val="dk1"/>
              </a:buClr>
              <a:buSzPts val="1800"/>
              <a:buNone/>
              <a:defRPr>
                <a:solidFill>
                  <a:schemeClr val="dk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Full Photo">
  <p:cSld name="Title - Full Photo">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6"/>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lvl="0" algn="l">
              <a:lnSpc>
                <a:spcPct val="100000"/>
              </a:lnSpc>
              <a:spcBef>
                <a:spcPts val="0"/>
              </a:spcBef>
              <a:spcAft>
                <a:spcPts val="0"/>
              </a:spcAft>
              <a:buClr>
                <a:schemeClr val="lt1"/>
              </a:buClr>
              <a:buSzPts val="6000"/>
              <a:buFont typeface="Robot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6"/>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lvl="0" indent="-228600" algn="l">
              <a:lnSpc>
                <a:spcPct val="100000"/>
              </a:lnSpc>
              <a:spcBef>
                <a:spcPts val="360"/>
              </a:spcBef>
              <a:spcAft>
                <a:spcPts val="0"/>
              </a:spcAft>
              <a:buClr>
                <a:schemeClr val="lt1"/>
              </a:buClr>
              <a:buSzPts val="1800"/>
              <a:buNone/>
              <a:defRPr>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2" name="Google Shape;22;p26"/>
          <p:cNvPicPr preferRelativeResize="0"/>
          <p:nvPr/>
        </p:nvPicPr>
        <p:blipFill rotWithShape="1">
          <a:blip r:embed="rId3">
            <a:alphaModFix/>
          </a:blip>
          <a:srcRect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Kendeda">
  <p:cSld name="Title - Kendeda">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3"/>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3"/>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lvl="0" indent="-228600" algn="l">
              <a:lnSpc>
                <a:spcPct val="100000"/>
              </a:lnSpc>
              <a:spcBef>
                <a:spcPts val="360"/>
              </a:spcBef>
              <a:spcAft>
                <a:spcPts val="0"/>
              </a:spcAft>
              <a:buClr>
                <a:schemeClr val="dk1"/>
              </a:buClr>
              <a:buSzPts val="1800"/>
              <a:buNone/>
              <a:defRPr>
                <a:solidFill>
                  <a:schemeClr val="dk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Wreck">
  <p:cSld name="TItle - Wrec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5"/>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5"/>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lvl="0" indent="-228600" algn="l">
              <a:lnSpc>
                <a:spcPct val="100000"/>
              </a:lnSpc>
              <a:spcBef>
                <a:spcPts val="360"/>
              </a:spcBef>
              <a:spcAft>
                <a:spcPts val="0"/>
              </a:spcAft>
              <a:buClr>
                <a:schemeClr val="dk1"/>
              </a:buClr>
              <a:buSzPts val="1800"/>
              <a:buNone/>
              <a:defRPr>
                <a:solidFill>
                  <a:schemeClr val="dk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
        <p:cNvGrpSpPr/>
        <p:nvPr/>
      </p:nvGrpSpPr>
      <p:grpSpPr>
        <a:xfrm>
          <a:off x="0" y="0"/>
          <a:ext cx="0" cy="0"/>
          <a:chOff x="0" y="0"/>
          <a:chExt cx="0" cy="0"/>
        </a:xfrm>
      </p:grpSpPr>
      <p:sp>
        <p:nvSpPr>
          <p:cNvPr id="35" name="Google Shape;35;p29"/>
          <p:cNvSpPr txBox="1">
            <a:spLocks noGrp="1"/>
          </p:cNvSpPr>
          <p:nvPr>
            <p:ph type="body" idx="1"/>
          </p:nvPr>
        </p:nvSpPr>
        <p:spPr>
          <a:xfrm>
            <a:off x="381000" y="1215485"/>
            <a:ext cx="11429999" cy="4225650"/>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9"/>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9"/>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
        <p:nvSpPr>
          <p:cNvPr id="38" name="Google Shape;38;p29"/>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31"/>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48"/>
        <p:cNvGrpSpPr/>
        <p:nvPr/>
      </p:nvGrpSpPr>
      <p:grpSpPr>
        <a:xfrm>
          <a:off x="0" y="0"/>
          <a:ext cx="0" cy="0"/>
          <a:chOff x="0" y="0"/>
          <a:chExt cx="0" cy="0"/>
        </a:xfrm>
      </p:grpSpPr>
      <p:sp>
        <p:nvSpPr>
          <p:cNvPr id="49" name="Google Shape;49;p32"/>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2"/>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
        <p:nvSpPr>
          <p:cNvPr id="52" name="Google Shape;52;p32"/>
          <p:cNvSpPr>
            <a:spLocks noGrp="1"/>
          </p:cNvSpPr>
          <p:nvPr>
            <p:ph type="chart" idx="2"/>
          </p:nvPr>
        </p:nvSpPr>
        <p:spPr>
          <a:xfrm>
            <a:off x="381000" y="1435100"/>
            <a:ext cx="7510463" cy="4572000"/>
          </a:xfrm>
          <a:prstGeom prst="rect">
            <a:avLst/>
          </a:prstGeom>
          <a:noFill/>
          <a:ln>
            <a:noFill/>
          </a:ln>
        </p:spPr>
        <p:txBody>
          <a:bodyPr spcFirstLastPara="1" wrap="square" lIns="91425" tIns="45700" rIns="91425" bIns="45700" numCol="1" anchor="t" anchorCtr="0">
            <a:normAutofit/>
          </a:bodyPr>
          <a:lstStyle>
            <a:lvl1pPr marR="0" lvl="0" algn="l" rtl="0">
              <a:lnSpc>
                <a:spcPct val="90000"/>
              </a:lnSpc>
              <a:spcBef>
                <a:spcPts val="1000"/>
              </a:spcBef>
              <a:spcAft>
                <a:spcPts val="0"/>
              </a:spcAft>
              <a:buClr>
                <a:srgbClr val="003057"/>
              </a:buClr>
              <a:buSzPts val="2400"/>
              <a:buFont typeface="Arial"/>
              <a:buChar char="•"/>
              <a:defRPr sz="2400" b="0" i="0" u="none" strike="noStrike" cap="none">
                <a:solidFill>
                  <a:srgbClr val="003057"/>
                </a:solidFill>
                <a:latin typeface="Roboto"/>
                <a:ea typeface="Roboto"/>
                <a:cs typeface="Roboto"/>
                <a:sym typeface="Roboto"/>
              </a:defRPr>
            </a:lvl1pPr>
            <a:lvl2pPr marR="0" lvl="1" algn="l" rtl="0">
              <a:lnSpc>
                <a:spcPct val="90000"/>
              </a:lnSpc>
              <a:spcBef>
                <a:spcPts val="500"/>
              </a:spcBef>
              <a:spcAft>
                <a:spcPts val="0"/>
              </a:spcAft>
              <a:buClr>
                <a:srgbClr val="003057"/>
              </a:buClr>
              <a:buSzPts val="2000"/>
              <a:buFont typeface="Arial"/>
              <a:buChar char="•"/>
              <a:defRPr sz="2000" b="0" i="0" u="none" strike="noStrike" cap="none">
                <a:solidFill>
                  <a:srgbClr val="003057"/>
                </a:solidFill>
                <a:latin typeface="Roboto"/>
                <a:ea typeface="Roboto"/>
                <a:cs typeface="Roboto"/>
                <a:sym typeface="Roboto"/>
              </a:defRPr>
            </a:lvl2pPr>
            <a:lvl3pPr marR="0" lvl="2"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R="0" lvl="3" algn="l" rtl="0">
              <a:lnSpc>
                <a:spcPct val="90000"/>
              </a:lnSpc>
              <a:spcBef>
                <a:spcPts val="5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R="0" lvl="4" algn="l" rtl="0">
              <a:lnSpc>
                <a:spcPct val="90000"/>
              </a:lnSpc>
              <a:spcBef>
                <a:spcPts val="500"/>
              </a:spcBef>
              <a:spcAft>
                <a:spcPts val="0"/>
              </a:spcAft>
              <a:buClr>
                <a:srgbClr val="003057"/>
              </a:buClr>
              <a:buSzPts val="1100"/>
              <a:buFont typeface="Arial"/>
              <a:buChar char="•"/>
              <a:defRPr sz="1100" b="0" i="0" u="none" strike="noStrike" cap="none">
                <a:solidFill>
                  <a:srgbClr val="003057"/>
                </a:solidFill>
                <a:latin typeface="Roboto"/>
                <a:ea typeface="Roboto"/>
                <a:cs typeface="Roboto"/>
                <a:sym typeface="Robo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32"/>
          <p:cNvSpPr txBox="1">
            <a:spLocks noGrp="1"/>
          </p:cNvSpPr>
          <p:nvPr>
            <p:ph type="body" idx="1"/>
          </p:nvPr>
        </p:nvSpPr>
        <p:spPr>
          <a:xfrm>
            <a:off x="8116888" y="1435100"/>
            <a:ext cx="3694112" cy="3417888"/>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4"/>
        <p:cNvGrpSpPr/>
        <p:nvPr/>
      </p:nvGrpSpPr>
      <p:grpSpPr>
        <a:xfrm>
          <a:off x="0" y="0"/>
          <a:ext cx="0" cy="0"/>
          <a:chOff x="0" y="0"/>
          <a:chExt cx="0" cy="0"/>
        </a:xfrm>
      </p:grpSpPr>
      <p:sp>
        <p:nvSpPr>
          <p:cNvPr id="55" name="Google Shape;55;p34"/>
          <p:cNvSpPr txBox="1">
            <a:spLocks noGrp="1"/>
          </p:cNvSpPr>
          <p:nvPr>
            <p:ph type="body" idx="1"/>
          </p:nvPr>
        </p:nvSpPr>
        <p:spPr>
          <a:xfrm>
            <a:off x="381001" y="1235113"/>
            <a:ext cx="5617633" cy="823912"/>
          </a:xfrm>
          <a:prstGeom prst="rect">
            <a:avLst/>
          </a:prstGeom>
          <a:noFill/>
          <a:ln>
            <a:noFill/>
          </a:ln>
        </p:spPr>
        <p:txBody>
          <a:bodyPr spcFirstLastPara="1" wrap="square" lIns="91425" tIns="45700" rIns="91425" bIns="45700" numCol="1"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34"/>
          <p:cNvSpPr txBox="1">
            <a:spLocks noGrp="1"/>
          </p:cNvSpPr>
          <p:nvPr>
            <p:ph type="body" idx="2"/>
          </p:nvPr>
        </p:nvSpPr>
        <p:spPr>
          <a:xfrm>
            <a:off x="381001" y="2078658"/>
            <a:ext cx="5617633" cy="3362478"/>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4"/>
          <p:cNvSpPr txBox="1">
            <a:spLocks noGrp="1"/>
          </p:cNvSpPr>
          <p:nvPr>
            <p:ph type="body" idx="3"/>
          </p:nvPr>
        </p:nvSpPr>
        <p:spPr>
          <a:xfrm>
            <a:off x="6172200" y="1235113"/>
            <a:ext cx="5638800" cy="823912"/>
          </a:xfrm>
          <a:prstGeom prst="rect">
            <a:avLst/>
          </a:prstGeom>
          <a:noFill/>
          <a:ln>
            <a:noFill/>
          </a:ln>
        </p:spPr>
        <p:txBody>
          <a:bodyPr spcFirstLastPara="1" wrap="square" lIns="91425" tIns="45700" rIns="91425" bIns="45700" numCol="1"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34"/>
          <p:cNvSpPr txBox="1">
            <a:spLocks noGrp="1"/>
          </p:cNvSpPr>
          <p:nvPr>
            <p:ph type="body" idx="4"/>
          </p:nvPr>
        </p:nvSpPr>
        <p:spPr>
          <a:xfrm>
            <a:off x="6172200" y="2078658"/>
            <a:ext cx="5638800" cy="3362478"/>
          </a:xfrm>
          <a:prstGeom prst="rect">
            <a:avLst/>
          </a:prstGeom>
          <a:noFill/>
          <a:ln>
            <a:noFill/>
          </a:ln>
        </p:spPr>
        <p:txBody>
          <a:bodyPr spcFirstLastPara="1" wrap="square" lIns="91425" tIns="45700" rIns="91425" bIns="45700" numCol="1"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4"/>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
        <p:nvSpPr>
          <p:cNvPr id="61" name="Google Shape;61;p34"/>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9"/>
        <p:cNvGrpSpPr/>
        <p:nvPr/>
      </p:nvGrpSpPr>
      <p:grpSpPr>
        <a:xfrm>
          <a:off x="0" y="0"/>
          <a:ext cx="0" cy="0"/>
          <a:chOff x="0" y="0"/>
          <a:chExt cx="0" cy="0"/>
        </a:xfrm>
      </p:grpSpPr>
      <p:sp>
        <p:nvSpPr>
          <p:cNvPr id="10" name="Google Shape;10;p23"/>
          <p:cNvSpPr txBox="1"/>
          <p:nvPr/>
        </p:nvSpPr>
        <p:spPr>
          <a:xfrm>
            <a:off x="2447108" y="1680753"/>
            <a:ext cx="8682445" cy="2760617"/>
          </a:xfrm>
          <a:prstGeom prst="rect">
            <a:avLst/>
          </a:prstGeom>
          <a:noFill/>
          <a:ln>
            <a:noFill/>
          </a:ln>
        </p:spPr>
        <p:txBody>
          <a:bodyPr spcFirstLastPara="1" wrap="square" lIns="91425" tIns="45700" rIns="91425" bIns="45700" numCol="1" anchor="ctr" anchorCtr="0">
            <a:normAutofit/>
          </a:bodyPr>
          <a:lstStyle/>
          <a:p>
            <a:pPr marL="0" marR="0" lvl="0" indent="0" algn="l" rtl="0">
              <a:lnSpc>
                <a:spcPct val="100000"/>
              </a:lnSpc>
              <a:spcBef>
                <a:spcPts val="0"/>
              </a:spcBef>
              <a:spcAft>
                <a:spcPts val="0"/>
              </a:spcAft>
              <a:buClr>
                <a:srgbClr val="003057"/>
              </a:buClr>
              <a:buSzPts val="6000"/>
              <a:buFont typeface="Roboto"/>
              <a:buNone/>
            </a:pPr>
            <a:endParaRPr sz="6000" b="1" i="0" u="none" strike="noStrike" cap="none">
              <a:solidFill>
                <a:srgbClr val="003057"/>
              </a:solidFill>
              <a:latin typeface="Roboto"/>
              <a:ea typeface="Roboto"/>
              <a:cs typeface="Roboto"/>
              <a:sym typeface="Roboto"/>
            </a:endParaRPr>
          </a:p>
        </p:txBody>
      </p:sp>
      <p:sp>
        <p:nvSpPr>
          <p:cNvPr id="11" name="Google Shape;11;p23"/>
          <p:cNvSpPr txBox="1">
            <a:spLocks noGrp="1"/>
          </p:cNvSpPr>
          <p:nvPr>
            <p:ph type="title"/>
          </p:nvPr>
        </p:nvSpPr>
        <p:spPr>
          <a:xfrm>
            <a:off x="2447108" y="1846217"/>
            <a:ext cx="8906692" cy="2595153"/>
          </a:xfrm>
          <a:prstGeom prst="rect">
            <a:avLst/>
          </a:prstGeom>
          <a:noFill/>
          <a:ln>
            <a:noFill/>
          </a:ln>
        </p:spPr>
        <p:txBody>
          <a:bodyPr spcFirstLastPara="1" wrap="square" lIns="91425" tIns="45700" rIns="91425" bIns="45700" numCol="1" anchor="ctr" anchorCtr="0">
            <a:normAutofit/>
          </a:bodyPr>
          <a:lstStyle>
            <a:lvl1pPr marR="0" lvl="0" algn="l" rtl="0">
              <a:lnSpc>
                <a:spcPct val="100000"/>
              </a:lnSpc>
              <a:spcBef>
                <a:spcPts val="0"/>
              </a:spcBef>
              <a:spcAft>
                <a:spcPts val="0"/>
              </a:spcAft>
              <a:buClr>
                <a:schemeClr val="dk1"/>
              </a:buClr>
              <a:buSzPts val="6000"/>
              <a:buFont typeface="Roboto"/>
              <a:buNone/>
              <a:defRPr sz="6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23"/>
          <p:cNvSpPr txBox="1">
            <a:spLocks noGrp="1"/>
          </p:cNvSpPr>
          <p:nvPr>
            <p:ph type="body" idx="1"/>
          </p:nvPr>
        </p:nvSpPr>
        <p:spPr>
          <a:xfrm>
            <a:off x="2447108" y="4441370"/>
            <a:ext cx="8906692" cy="625930"/>
          </a:xfrm>
          <a:prstGeom prst="rect">
            <a:avLst/>
          </a:prstGeom>
          <a:noFill/>
          <a:ln>
            <a:noFill/>
          </a:ln>
        </p:spPr>
        <p:txBody>
          <a:bodyPr spcFirstLastPara="1" wrap="square" lIns="91425" tIns="45700" rIns="91425" bIns="45700" numCol="1" anchor="t" anchorCtr="0">
            <a:normAutofit/>
          </a:bodyPr>
          <a:lstStyle>
            <a:lvl1pPr marL="457200" marR="0" lvl="0" indent="-228600" algn="l" rtl="0">
              <a:lnSpc>
                <a:spcPct val="100000"/>
              </a:lnSpc>
              <a:spcBef>
                <a:spcPts val="360"/>
              </a:spcBef>
              <a:spcAft>
                <a:spcPts val="0"/>
              </a:spcAft>
              <a:buClr>
                <a:srgbClr val="B3A369"/>
              </a:buClr>
              <a:buSzPts val="1800"/>
              <a:buFont typeface="Arial"/>
              <a:buNone/>
              <a:defRPr sz="1800" b="0" i="0" u="none" strike="noStrike" cap="none">
                <a:solidFill>
                  <a:srgbClr val="B3A369"/>
                </a:solidFill>
                <a:latin typeface="Arial"/>
                <a:ea typeface="Arial"/>
                <a:cs typeface="Arial"/>
                <a:sym typeface="Arial"/>
              </a:defRPr>
            </a:lvl1pPr>
            <a:lvl2pPr marL="914400" marR="0" lvl="1"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29"/>
        <p:cNvGrpSpPr/>
        <p:nvPr/>
      </p:nvGrpSpPr>
      <p:grpSpPr>
        <a:xfrm>
          <a:off x="0" y="0"/>
          <a:ext cx="0" cy="0"/>
          <a:chOff x="0" y="0"/>
          <a:chExt cx="0" cy="0"/>
        </a:xfrm>
      </p:grpSpPr>
      <p:sp>
        <p:nvSpPr>
          <p:cNvPr id="30" name="Google Shape;30;p28"/>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28"/>
          <p:cNvSpPr txBox="1">
            <a:spLocks noGrp="1"/>
          </p:cNvSpPr>
          <p:nvPr>
            <p:ph type="body" idx="1"/>
          </p:nvPr>
        </p:nvSpPr>
        <p:spPr>
          <a:xfrm>
            <a:off x="381000" y="1215485"/>
            <a:ext cx="11429999" cy="4225650"/>
          </a:xfrm>
          <a:prstGeom prst="rect">
            <a:avLst/>
          </a:prstGeom>
          <a:noFill/>
          <a:ln>
            <a:noFill/>
          </a:ln>
        </p:spPr>
        <p:txBody>
          <a:bodyPr spcFirstLastPara="1" wrap="square" lIns="91425" tIns="45700" rIns="91425" bIns="45700" numCol="1" anchor="t" anchorCtr="0">
            <a:normAutofit/>
          </a:bodyPr>
          <a:lstStyle>
            <a:lvl1pPr marL="457200" marR="0" lvl="0" indent="-381000" algn="l" rtl="0">
              <a:lnSpc>
                <a:spcPct val="90000"/>
              </a:lnSpc>
              <a:spcBef>
                <a:spcPts val="1000"/>
              </a:spcBef>
              <a:spcAft>
                <a:spcPts val="0"/>
              </a:spcAft>
              <a:buClr>
                <a:srgbClr val="003057"/>
              </a:buClr>
              <a:buSzPts val="2400"/>
              <a:buFont typeface="Arial"/>
              <a:buChar char="•"/>
              <a:defRPr sz="2400" b="0" i="0" u="none" strike="noStrike" cap="none">
                <a:solidFill>
                  <a:srgbClr val="003057"/>
                </a:solidFill>
                <a:latin typeface="Roboto"/>
                <a:ea typeface="Roboto"/>
                <a:cs typeface="Roboto"/>
                <a:sym typeface="Roboto"/>
              </a:defRPr>
            </a:lvl1pPr>
            <a:lvl2pPr marL="914400" marR="0" lvl="1" indent="-355600" algn="l" rtl="0">
              <a:lnSpc>
                <a:spcPct val="90000"/>
              </a:lnSpc>
              <a:spcBef>
                <a:spcPts val="500"/>
              </a:spcBef>
              <a:spcAft>
                <a:spcPts val="0"/>
              </a:spcAft>
              <a:buClr>
                <a:srgbClr val="003057"/>
              </a:buClr>
              <a:buSzPts val="2000"/>
              <a:buFont typeface="Arial"/>
              <a:buChar char="•"/>
              <a:defRPr sz="2000" b="0" i="0" u="none" strike="noStrike" cap="none">
                <a:solidFill>
                  <a:srgbClr val="003057"/>
                </a:solidFill>
                <a:latin typeface="Roboto"/>
                <a:ea typeface="Roboto"/>
                <a:cs typeface="Roboto"/>
                <a:sym typeface="Roboto"/>
              </a:defRPr>
            </a:lvl2pPr>
            <a:lvl3pPr marL="1371600" marR="0" lvl="2"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3pPr>
            <a:lvl4pPr marL="1828800" marR="0" lvl="3" indent="-317500" algn="l" rtl="0">
              <a:lnSpc>
                <a:spcPct val="90000"/>
              </a:lnSpc>
              <a:spcBef>
                <a:spcPts val="5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L="2286000" marR="0" lvl="4" indent="-298450" algn="l" rtl="0">
              <a:lnSpc>
                <a:spcPct val="90000"/>
              </a:lnSpc>
              <a:spcBef>
                <a:spcPts val="500"/>
              </a:spcBef>
              <a:spcAft>
                <a:spcPts val="0"/>
              </a:spcAft>
              <a:buClr>
                <a:srgbClr val="003057"/>
              </a:buClr>
              <a:buSzPts val="1100"/>
              <a:buFont typeface="Arial"/>
              <a:buChar char="•"/>
              <a:defRPr sz="11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28"/>
          <p:cNvSpPr txBox="1">
            <a:spLocks noGrp="1"/>
          </p:cNvSpPr>
          <p:nvPr>
            <p:ph type="dt" idx="10"/>
          </p:nvPr>
        </p:nvSpPr>
        <p:spPr>
          <a:xfrm>
            <a:off x="1408329" y="6182540"/>
            <a:ext cx="1546654" cy="365125"/>
          </a:xfrm>
          <a:prstGeom prst="rect">
            <a:avLst/>
          </a:prstGeom>
          <a:noFill/>
          <a:ln>
            <a:noFill/>
          </a:ln>
        </p:spPr>
        <p:txBody>
          <a:bodyPr spcFirstLastPara="1" wrap="square" lIns="91425" tIns="45700" rIns="91425" bIns="45700" numCol="1"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C98"/>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 name="Google Shape;33;p28"/>
          <p:cNvSpPr txBox="1">
            <a:spLocks noGrp="1"/>
          </p:cNvSpPr>
          <p:nvPr>
            <p:ph type="sldNum" idx="12"/>
          </p:nvPr>
        </p:nvSpPr>
        <p:spPr>
          <a:xfrm>
            <a:off x="381000" y="6182540"/>
            <a:ext cx="916577" cy="365125"/>
          </a:xfrm>
          <a:prstGeom prst="rect">
            <a:avLst/>
          </a:prstGeom>
          <a:noFill/>
          <a:ln>
            <a:noFill/>
          </a:ln>
        </p:spPr>
        <p:txBody>
          <a:bodyPr spcFirstLastPara="1" wrap="square" lIns="91425" tIns="45700" rIns="91425" bIns="45700" numCol="1"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888C98"/>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8"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2447100" y="1846225"/>
            <a:ext cx="8970300" cy="2595000"/>
          </a:xfrm>
          <a:prstGeom prst="rect">
            <a:avLst/>
          </a:prstGeom>
          <a:noFill/>
          <a:ln>
            <a:noFill/>
          </a:ln>
        </p:spPr>
        <p:txBody>
          <a:bodyPr spcFirstLastPara="1" wrap="square" lIns="91425" tIns="45700" rIns="91425" bIns="45700" numCol="1" anchor="ctr" anchorCtr="0">
            <a:noAutofit/>
          </a:bodyPr>
          <a:lstStyle/>
          <a:p>
            <a:pPr marL="0" lvl="0" indent="0" algn="l" rtl="0">
              <a:lnSpc>
                <a:spcPct val="100000"/>
              </a:lnSpc>
              <a:spcBef>
                <a:spcPts val="0"/>
              </a:spcBef>
              <a:spcAft>
                <a:spcPts val="0"/>
              </a:spcAft>
              <a:buClr>
                <a:schemeClr val="dk1"/>
              </a:buClr>
              <a:buSzPts val="5400"/>
              <a:buFont typeface="Roboto"/>
              <a:buNone/>
            </a:pPr>
            <a:r>
              <a:rPr lang="en-US" sz="4400"/>
              <a:t>Group #1 - Predictive Analysis of Near-Earth Comets using NASA JPL’s Small-Body Database</a:t>
            </a:r>
            <a:endParaRPr sz="4400"/>
          </a:p>
        </p:txBody>
      </p:sp>
      <p:sp>
        <p:nvSpPr>
          <p:cNvPr id="89" name="Google Shape;89;p1"/>
          <p:cNvSpPr txBox="1">
            <a:spLocks noGrp="1"/>
          </p:cNvSpPr>
          <p:nvPr>
            <p:ph type="body" idx="1"/>
          </p:nvPr>
        </p:nvSpPr>
        <p:spPr>
          <a:xfrm>
            <a:off x="2447100" y="4441375"/>
            <a:ext cx="8344200" cy="1875000"/>
          </a:xfrm>
          <a:prstGeom prst="rect">
            <a:avLst/>
          </a:prstGeom>
          <a:noFill/>
          <a:ln>
            <a:noFill/>
          </a:ln>
        </p:spPr>
        <p:txBody>
          <a:bodyPr spcFirstLastPara="1" wrap="square" lIns="91425" tIns="45700" rIns="91425" bIns="45700" numCol="1" anchor="t" anchorCtr="0">
            <a:normAutofit/>
          </a:bodyPr>
          <a:lstStyle/>
          <a:p>
            <a:pPr marL="0" lvl="0" indent="0" algn="l" rtl="0">
              <a:lnSpc>
                <a:spcPct val="100000"/>
              </a:lnSpc>
              <a:spcBef>
                <a:spcPts val="0"/>
              </a:spcBef>
              <a:spcAft>
                <a:spcPts val="0"/>
              </a:spcAft>
              <a:buClr>
                <a:srgbClr val="B3A369"/>
              </a:buClr>
              <a:buSzPts val="1800"/>
              <a:buNone/>
            </a:pPr>
            <a:r>
              <a:rPr lang="en-US" sz="2400" dirty="0"/>
              <a:t>Troy Allen, Roy Gabriel, </a:t>
            </a:r>
            <a:r>
              <a:rPr lang="en-US" sz="2400" dirty="0" err="1"/>
              <a:t>Nattakorn</a:t>
            </a:r>
            <a:r>
              <a:rPr lang="en-US" sz="2400" dirty="0"/>
              <a:t> </a:t>
            </a:r>
            <a:r>
              <a:rPr lang="en-US" sz="2400" dirty="0" err="1"/>
              <a:t>Kittisut</a:t>
            </a:r>
            <a:r>
              <a:rPr lang="en-US" sz="2400" dirty="0"/>
              <a:t>, Corey Smith &amp; Moe Kyaw Thu (Team Liaison)</a:t>
            </a:r>
            <a:endParaRPr sz="2400" dirty="0"/>
          </a:p>
          <a:p>
            <a:pPr marL="0" lvl="0" indent="0" algn="l" rtl="0">
              <a:lnSpc>
                <a:spcPct val="100000"/>
              </a:lnSpc>
              <a:spcBef>
                <a:spcPts val="0"/>
              </a:spcBef>
              <a:spcAft>
                <a:spcPts val="0"/>
              </a:spcAft>
              <a:buClr>
                <a:srgbClr val="B3A369"/>
              </a:buClr>
              <a:buSzPts val="1800"/>
              <a:buNone/>
            </a:pPr>
            <a:endParaRPr sz="400" dirty="0"/>
          </a:p>
          <a:p>
            <a:pPr marL="0" lvl="0" indent="0" algn="l" rtl="0">
              <a:lnSpc>
                <a:spcPct val="100000"/>
              </a:lnSpc>
              <a:spcBef>
                <a:spcPts val="0"/>
              </a:spcBef>
              <a:spcAft>
                <a:spcPts val="0"/>
              </a:spcAft>
              <a:buClr>
                <a:srgbClr val="B3A369"/>
              </a:buClr>
              <a:buSzPts val="1800"/>
              <a:buNone/>
            </a:pPr>
            <a:r>
              <a:rPr lang="en-US" sz="2400" dirty="0"/>
              <a:t>Dr. </a:t>
            </a:r>
            <a:r>
              <a:rPr lang="en-US" sz="2400" dirty="0" err="1"/>
              <a:t>Goldsman</a:t>
            </a:r>
            <a:endParaRPr sz="2400" dirty="0"/>
          </a:p>
          <a:p>
            <a:pPr marL="0" lvl="0" indent="0" algn="l" rtl="0">
              <a:lnSpc>
                <a:spcPct val="100000"/>
              </a:lnSpc>
              <a:spcBef>
                <a:spcPts val="0"/>
              </a:spcBef>
              <a:spcAft>
                <a:spcPts val="0"/>
              </a:spcAft>
              <a:buClr>
                <a:srgbClr val="B3A369"/>
              </a:buClr>
              <a:buSzPts val="1800"/>
              <a:buNone/>
            </a:pPr>
            <a:r>
              <a:rPr lang="en-US" sz="2400" dirty="0"/>
              <a:t>ISYE 6414 - Regression Analysis</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e50c7f448d_0_6"/>
          <p:cNvSpPr txBox="1">
            <a:spLocks noGrp="1"/>
          </p:cNvSpPr>
          <p:nvPr>
            <p:ph type="body" idx="1"/>
          </p:nvPr>
        </p:nvSpPr>
        <p:spPr>
          <a:xfrm>
            <a:off x="381000" y="1368700"/>
            <a:ext cx="7757400" cy="3754090"/>
          </a:xfrm>
          <a:prstGeom prst="rect">
            <a:avLst/>
          </a:prstGeom>
        </p:spPr>
        <p:txBody>
          <a:bodyPr spcFirstLastPara="1" wrap="square" lIns="91425" tIns="45700" rIns="91425" bIns="45700" numCol="1" anchor="t" anchorCtr="0">
            <a:noAutofit/>
          </a:bodyPr>
          <a:lstStyle/>
          <a:p>
            <a:pPr marL="0" lvl="0" indent="0" algn="l" rtl="0">
              <a:lnSpc>
                <a:spcPct val="115000"/>
              </a:lnSpc>
              <a:spcBef>
                <a:spcPts val="1200"/>
              </a:spcBef>
              <a:spcAft>
                <a:spcPts val="0"/>
              </a:spcAft>
              <a:buNone/>
            </a:pPr>
            <a:r>
              <a:rPr lang="en-US" sz="1600" dirty="0"/>
              <a:t>We used the </a:t>
            </a:r>
            <a:r>
              <a:rPr lang="en-US" sz="1600" dirty="0" err="1"/>
              <a:t>glmnet</a:t>
            </a:r>
            <a:r>
              <a:rPr lang="en-US" sz="1600" dirty="0"/>
              <a:t> package in R to perform Lasso regression, with cross-validation to select the optimal lambda.</a:t>
            </a:r>
            <a:endParaRPr sz="1600" dirty="0"/>
          </a:p>
          <a:p>
            <a:pPr marL="0" lvl="0" indent="0" algn="l" rtl="0">
              <a:lnSpc>
                <a:spcPct val="115000"/>
              </a:lnSpc>
              <a:spcBef>
                <a:spcPts val="1200"/>
              </a:spcBef>
              <a:spcAft>
                <a:spcPts val="0"/>
              </a:spcAft>
              <a:buNone/>
            </a:pPr>
            <a:r>
              <a:rPr lang="en-US" sz="1600" dirty="0">
                <a:solidFill>
                  <a:schemeClr val="dk1"/>
                </a:solidFill>
              </a:rPr>
              <a:t>After running the model with the preprocessed data, we get the result from the summary model that:</a:t>
            </a:r>
            <a:endParaRPr sz="1600" dirty="0"/>
          </a:p>
          <a:p>
            <a:pPr marL="457200" lvl="0" indent="-330200" algn="l" rtl="0">
              <a:lnSpc>
                <a:spcPct val="115000"/>
              </a:lnSpc>
              <a:spcBef>
                <a:spcPts val="1200"/>
              </a:spcBef>
              <a:spcAft>
                <a:spcPts val="0"/>
              </a:spcAft>
              <a:buClr>
                <a:srgbClr val="003057"/>
              </a:buClr>
              <a:buSzPts val="1600"/>
              <a:buChar char="●"/>
            </a:pPr>
            <a:r>
              <a:rPr lang="en-US" sz="1600" b="1" dirty="0"/>
              <a:t>Selected Variables:</a:t>
            </a:r>
            <a:r>
              <a:rPr lang="en-US" sz="1600" dirty="0"/>
              <a:t> P..</a:t>
            </a:r>
            <a:r>
              <a:rPr lang="en-US" sz="1600" dirty="0" err="1"/>
              <a:t>yr</a:t>
            </a:r>
            <a:r>
              <a:rPr lang="en-US" sz="1600" dirty="0"/>
              <a:t>., e., </a:t>
            </a:r>
            <a:r>
              <a:rPr lang="en-US" sz="1600" dirty="0" err="1"/>
              <a:t>i</a:t>
            </a:r>
            <a:r>
              <a:rPr lang="en-US" sz="1600" dirty="0"/>
              <a:t>..deg, </a:t>
            </a:r>
            <a:r>
              <a:rPr lang="en-US" sz="1600" dirty="0" err="1"/>
              <a:t>w..deg</a:t>
            </a:r>
            <a:r>
              <a:rPr lang="en-US" sz="1600" dirty="0"/>
              <a:t>, </a:t>
            </a:r>
            <a:r>
              <a:rPr lang="en-US" sz="1600" dirty="0" err="1"/>
              <a:t>Node..deg</a:t>
            </a:r>
            <a:r>
              <a:rPr lang="en-US" sz="1600" dirty="0"/>
              <a:t>, </a:t>
            </a:r>
            <a:r>
              <a:rPr lang="en-US" sz="1600" dirty="0" err="1"/>
              <a:t>q..AU</a:t>
            </a:r>
            <a:r>
              <a:rPr lang="en-US" sz="1600" dirty="0"/>
              <a:t>.</a:t>
            </a:r>
            <a:endParaRPr sz="1600" dirty="0"/>
          </a:p>
          <a:p>
            <a:pPr marL="457200" lvl="0" indent="-330200" algn="l" rtl="0">
              <a:lnSpc>
                <a:spcPct val="115000"/>
              </a:lnSpc>
              <a:spcBef>
                <a:spcPts val="0"/>
              </a:spcBef>
              <a:spcAft>
                <a:spcPts val="0"/>
              </a:spcAft>
              <a:buClr>
                <a:srgbClr val="003057"/>
              </a:buClr>
              <a:buSzPts val="1600"/>
              <a:buChar char="●"/>
            </a:pPr>
            <a:r>
              <a:rPr lang="en-US" sz="1600" b="1" dirty="0"/>
              <a:t>Lambda:</a:t>
            </a:r>
            <a:r>
              <a:rPr lang="en-US" sz="1600" dirty="0"/>
              <a:t> 0.001597953</a:t>
            </a:r>
            <a:endParaRPr sz="1600" dirty="0"/>
          </a:p>
          <a:p>
            <a:pPr marL="457200" lvl="0" indent="-330200" algn="l" rtl="0">
              <a:lnSpc>
                <a:spcPct val="115000"/>
              </a:lnSpc>
              <a:spcBef>
                <a:spcPts val="0"/>
              </a:spcBef>
              <a:spcAft>
                <a:spcPts val="0"/>
              </a:spcAft>
              <a:buClr>
                <a:srgbClr val="003057"/>
              </a:buClr>
              <a:buSzPts val="1600"/>
              <a:buChar char="●"/>
            </a:pPr>
            <a:r>
              <a:rPr lang="en-US" sz="1600" b="1" dirty="0"/>
              <a:t>Adjusted R-squared:</a:t>
            </a:r>
            <a:r>
              <a:rPr lang="en-US" sz="1600" dirty="0"/>
              <a:t> 0.3618</a:t>
            </a:r>
            <a:endParaRPr sz="1600" dirty="0"/>
          </a:p>
          <a:p>
            <a:pPr marL="457200" lvl="0" indent="-330200" algn="l" rtl="0">
              <a:lnSpc>
                <a:spcPct val="115000"/>
              </a:lnSpc>
              <a:spcBef>
                <a:spcPts val="0"/>
              </a:spcBef>
              <a:spcAft>
                <a:spcPts val="0"/>
              </a:spcAft>
              <a:buClr>
                <a:srgbClr val="003057"/>
              </a:buClr>
              <a:buSzPts val="1600"/>
              <a:buChar char="●"/>
            </a:pPr>
            <a:r>
              <a:rPr lang="en-US" sz="1600" b="1" dirty="0"/>
              <a:t>Significant Predictors:</a:t>
            </a:r>
            <a:r>
              <a:rPr lang="en-US" sz="1600" dirty="0"/>
              <a:t> </a:t>
            </a:r>
            <a:r>
              <a:rPr lang="en-US" sz="1600" dirty="0">
                <a:solidFill>
                  <a:schemeClr val="dk1"/>
                </a:solidFill>
              </a:rPr>
              <a:t>P..</a:t>
            </a:r>
            <a:r>
              <a:rPr lang="en-US" sz="1600" dirty="0" err="1">
                <a:solidFill>
                  <a:schemeClr val="dk1"/>
                </a:solidFill>
              </a:rPr>
              <a:t>yr</a:t>
            </a:r>
            <a:r>
              <a:rPr lang="en-US" sz="1600" dirty="0">
                <a:solidFill>
                  <a:schemeClr val="dk1"/>
                </a:solidFill>
              </a:rPr>
              <a:t>., e., </a:t>
            </a:r>
            <a:r>
              <a:rPr lang="en-US" sz="1600" dirty="0" err="1">
                <a:solidFill>
                  <a:schemeClr val="dk1"/>
                </a:solidFill>
              </a:rPr>
              <a:t>i</a:t>
            </a:r>
            <a:r>
              <a:rPr lang="en-US" sz="1600" dirty="0">
                <a:solidFill>
                  <a:schemeClr val="dk1"/>
                </a:solidFill>
              </a:rPr>
              <a:t>..deg, </a:t>
            </a:r>
            <a:r>
              <a:rPr lang="en-US" sz="1600" dirty="0" err="1">
                <a:solidFill>
                  <a:schemeClr val="dk1"/>
                </a:solidFill>
              </a:rPr>
              <a:t>w..deg</a:t>
            </a:r>
            <a:r>
              <a:rPr lang="en-US" sz="1600" dirty="0">
                <a:solidFill>
                  <a:schemeClr val="dk1"/>
                </a:solidFill>
              </a:rPr>
              <a:t>, </a:t>
            </a:r>
            <a:r>
              <a:rPr lang="en-US" sz="1600" dirty="0" err="1">
                <a:solidFill>
                  <a:schemeClr val="dk1"/>
                </a:solidFill>
              </a:rPr>
              <a:t>Node..deg</a:t>
            </a:r>
            <a:r>
              <a:rPr lang="en-US" sz="1600" dirty="0">
                <a:solidFill>
                  <a:schemeClr val="dk1"/>
                </a:solidFill>
              </a:rPr>
              <a:t>, </a:t>
            </a:r>
            <a:r>
              <a:rPr lang="en-US" sz="1600" dirty="0" err="1">
                <a:solidFill>
                  <a:schemeClr val="dk1"/>
                </a:solidFill>
              </a:rPr>
              <a:t>q..AU</a:t>
            </a:r>
            <a:r>
              <a:rPr lang="en-US" sz="1600" dirty="0">
                <a:solidFill>
                  <a:schemeClr val="dk1"/>
                </a:solidFill>
              </a:rPr>
              <a:t>.</a:t>
            </a:r>
            <a:endParaRPr sz="1600" dirty="0"/>
          </a:p>
          <a:p>
            <a:pPr marL="0" lvl="0" indent="0" algn="l" rtl="0">
              <a:lnSpc>
                <a:spcPct val="115000"/>
              </a:lnSpc>
              <a:spcBef>
                <a:spcPts val="1200"/>
              </a:spcBef>
              <a:spcAft>
                <a:spcPts val="0"/>
              </a:spcAft>
              <a:buNone/>
            </a:pPr>
            <a:r>
              <a:rPr lang="en-US" sz="1600" dirty="0"/>
              <a:t>These selected variables were found to be significant in predicting the minimum distance between the comet and Earth (MOID).</a:t>
            </a:r>
            <a:endParaRPr sz="1600" dirty="0"/>
          </a:p>
          <a:p>
            <a:pPr marL="0" lvl="0" indent="0" algn="l" rtl="0">
              <a:spcBef>
                <a:spcPts val="1200"/>
              </a:spcBef>
              <a:spcAft>
                <a:spcPts val="0"/>
              </a:spcAft>
              <a:buNone/>
            </a:pPr>
            <a:endParaRPr sz="1600" dirty="0"/>
          </a:p>
        </p:txBody>
      </p:sp>
      <p:sp>
        <p:nvSpPr>
          <p:cNvPr id="159" name="Google Shape;159;g2e50c7f448d_0_6"/>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Lasso Regression</a:t>
            </a:r>
            <a:endParaRPr/>
          </a:p>
        </p:txBody>
      </p:sp>
      <p:pic>
        <p:nvPicPr>
          <p:cNvPr id="160" name="Google Shape;160;g2e50c7f448d_0_6"/>
          <p:cNvPicPr preferRelativeResize="0"/>
          <p:nvPr/>
        </p:nvPicPr>
        <p:blipFill>
          <a:blip r:embed="rId3">
            <a:alphaModFix/>
          </a:blip>
          <a:stretch>
            <a:fillRect/>
          </a:stretch>
        </p:blipFill>
        <p:spPr>
          <a:xfrm>
            <a:off x="8138400" y="1419100"/>
            <a:ext cx="3836050" cy="3333700"/>
          </a:xfrm>
          <a:prstGeom prst="rect">
            <a:avLst/>
          </a:prstGeom>
          <a:noFill/>
          <a:ln>
            <a:noFill/>
          </a:ln>
        </p:spPr>
      </p:pic>
      <p:pic>
        <p:nvPicPr>
          <p:cNvPr id="161" name="Google Shape;161;g2e50c7f448d_0_6"/>
          <p:cNvPicPr preferRelativeResize="0"/>
          <p:nvPr/>
        </p:nvPicPr>
        <p:blipFill>
          <a:blip r:embed="rId4">
            <a:alphaModFix/>
          </a:blip>
          <a:stretch>
            <a:fillRect/>
          </a:stretch>
        </p:blipFill>
        <p:spPr>
          <a:xfrm>
            <a:off x="8138400" y="560044"/>
            <a:ext cx="3748800" cy="655578"/>
          </a:xfrm>
          <a:prstGeom prst="rect">
            <a:avLst/>
          </a:prstGeom>
          <a:noFill/>
          <a:ln>
            <a:noFill/>
          </a:ln>
        </p:spPr>
      </p:pic>
      <p:pic>
        <p:nvPicPr>
          <p:cNvPr id="162" name="Google Shape;162;g2e50c7f448d_0_6"/>
          <p:cNvPicPr preferRelativeResize="0"/>
          <p:nvPr/>
        </p:nvPicPr>
        <p:blipFill>
          <a:blip r:embed="rId5">
            <a:alphaModFix/>
          </a:blip>
          <a:stretch>
            <a:fillRect/>
          </a:stretch>
        </p:blipFill>
        <p:spPr>
          <a:xfrm>
            <a:off x="8138400" y="4861868"/>
            <a:ext cx="1781175" cy="169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e50c7f448d_0_30"/>
          <p:cNvSpPr txBox="1">
            <a:spLocks noGrp="1"/>
          </p:cNvSpPr>
          <p:nvPr>
            <p:ph type="body" idx="1"/>
          </p:nvPr>
        </p:nvSpPr>
        <p:spPr>
          <a:xfrm>
            <a:off x="381000" y="1215475"/>
            <a:ext cx="6552900" cy="5512200"/>
          </a:xfrm>
          <a:prstGeom prst="rect">
            <a:avLst/>
          </a:prstGeom>
        </p:spPr>
        <p:txBody>
          <a:bodyPr spcFirstLastPara="1" wrap="square" lIns="91425" tIns="45700" rIns="91425" bIns="45700" numCol="1" anchor="t" anchorCtr="0">
            <a:normAutofit/>
          </a:bodyPr>
          <a:lstStyle/>
          <a:p>
            <a:pPr marL="0" lvl="0" indent="0" algn="l" rtl="0">
              <a:spcBef>
                <a:spcPts val="1000"/>
              </a:spcBef>
              <a:spcAft>
                <a:spcPts val="0"/>
              </a:spcAft>
              <a:buNone/>
            </a:pPr>
            <a:r>
              <a:rPr lang="en-US" sz="1600" b="1"/>
              <a:t>Coefficient Shrinkage:</a:t>
            </a:r>
            <a:r>
              <a:rPr lang="en-US" sz="1600"/>
              <a:t> as the lambda increases, the absolute values of the coefficients shrink go more towards 0, which is actually the primary feature of Lasso regression. This shows </a:t>
            </a:r>
            <a:r>
              <a:rPr lang="en-US" sz="1600" u="sng"/>
              <a:t>the sparsity enforcement by shrinking is less important coefficients to zero</a:t>
            </a:r>
            <a:r>
              <a:rPr lang="en-US" sz="1600"/>
              <a:t>.</a:t>
            </a:r>
            <a:endParaRPr sz="1600"/>
          </a:p>
          <a:p>
            <a:pPr marL="0" lvl="0" indent="0" algn="l" rtl="0">
              <a:spcBef>
                <a:spcPts val="1000"/>
              </a:spcBef>
              <a:spcAft>
                <a:spcPts val="0"/>
              </a:spcAft>
              <a:buNone/>
            </a:pPr>
            <a:r>
              <a:rPr lang="en-US" sz="1600" b="1"/>
              <a:t>Variable Selection:</a:t>
            </a:r>
            <a:endParaRPr sz="1600" b="1"/>
          </a:p>
          <a:p>
            <a:pPr marL="457200" lvl="0" indent="-330200" algn="l" rtl="0">
              <a:lnSpc>
                <a:spcPct val="115000"/>
              </a:lnSpc>
              <a:spcBef>
                <a:spcPts val="1200"/>
              </a:spcBef>
              <a:spcAft>
                <a:spcPts val="0"/>
              </a:spcAft>
              <a:buClr>
                <a:srgbClr val="003057"/>
              </a:buClr>
              <a:buSzPts val="1600"/>
              <a:buFont typeface="Roboto"/>
              <a:buChar char="●"/>
            </a:pPr>
            <a:r>
              <a:rPr lang="en-US" sz="1600"/>
              <a:t>At higher values of lambda (left side of the plot), more coefficients are non-zero, indicating that more variables are included in the model.</a:t>
            </a:r>
            <a:endParaRPr sz="1600"/>
          </a:p>
          <a:p>
            <a:pPr marL="457200" lvl="0" indent="-330200" algn="l" rtl="0">
              <a:lnSpc>
                <a:spcPct val="115000"/>
              </a:lnSpc>
              <a:spcBef>
                <a:spcPts val="0"/>
              </a:spcBef>
              <a:spcAft>
                <a:spcPts val="0"/>
              </a:spcAft>
              <a:buClr>
                <a:srgbClr val="003057"/>
              </a:buClr>
              <a:buSzPts val="1600"/>
              <a:buFont typeface="Roboto"/>
              <a:buChar char="●"/>
            </a:pPr>
            <a:r>
              <a:rPr lang="en-US" sz="1600"/>
              <a:t>As lambda decreasing (move more to the right), fewer coefficients remain non-zero. </a:t>
            </a:r>
            <a:r>
              <a:rPr lang="en-US" sz="1600" u="sng"/>
              <a:t>This process effectively selects the most significant variables while penalizing less important ones</a:t>
            </a:r>
            <a:r>
              <a:rPr lang="en-US" sz="1600"/>
              <a:t>.</a:t>
            </a:r>
            <a:endParaRPr sz="1600"/>
          </a:p>
          <a:p>
            <a:pPr marL="0" lvl="0" indent="0" algn="l" rtl="0">
              <a:spcBef>
                <a:spcPts val="1200"/>
              </a:spcBef>
              <a:spcAft>
                <a:spcPts val="0"/>
              </a:spcAft>
              <a:buNone/>
            </a:pPr>
            <a:r>
              <a:rPr lang="en-US" sz="1600" b="1"/>
              <a:t>Key Variable:</a:t>
            </a:r>
            <a:r>
              <a:rPr lang="en-US" sz="1600"/>
              <a:t> </a:t>
            </a:r>
            <a:r>
              <a:rPr lang="en-US" sz="1600" u="sng"/>
              <a:t>the coefficients that remain non-zero even at higher values of log(lambda) (far left) are the most significant variables</a:t>
            </a:r>
            <a:r>
              <a:rPr lang="en-US" sz="1600"/>
              <a:t> e.g. the red line representing a coefficient around 0.8 at the far left shows that the variable remains important even with a strong penalty.</a:t>
            </a:r>
            <a:endParaRPr sz="1600"/>
          </a:p>
          <a:p>
            <a:pPr marL="0" lvl="0" indent="0" algn="l" rtl="0">
              <a:spcBef>
                <a:spcPts val="1000"/>
              </a:spcBef>
              <a:spcAft>
                <a:spcPts val="0"/>
              </a:spcAft>
              <a:buNone/>
            </a:pPr>
            <a:r>
              <a:rPr lang="en-US" sz="1600" b="1"/>
              <a:t>Optimal Lambda: </a:t>
            </a:r>
            <a:r>
              <a:rPr lang="en-US" sz="1600"/>
              <a:t>the point where lines start approaching zero significantly indicates the region of optimal lambda values.</a:t>
            </a:r>
            <a:endParaRPr sz="1600"/>
          </a:p>
        </p:txBody>
      </p:sp>
      <p:sp>
        <p:nvSpPr>
          <p:cNvPr id="169" name="Google Shape;169;g2e50c7f448d_0_30"/>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Lasso Regression Interpretation (Lambda Plot)</a:t>
            </a:r>
            <a:endParaRPr/>
          </a:p>
        </p:txBody>
      </p:sp>
      <p:pic>
        <p:nvPicPr>
          <p:cNvPr id="170" name="Google Shape;170;g2e50c7f448d_0_30"/>
          <p:cNvPicPr preferRelativeResize="0"/>
          <p:nvPr/>
        </p:nvPicPr>
        <p:blipFill>
          <a:blip r:embed="rId3">
            <a:alphaModFix/>
          </a:blip>
          <a:stretch>
            <a:fillRect/>
          </a:stretch>
        </p:blipFill>
        <p:spPr>
          <a:xfrm>
            <a:off x="7018350" y="1429475"/>
            <a:ext cx="5062925" cy="3616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e50c7f448d_0_24"/>
          <p:cNvSpPr txBox="1">
            <a:spLocks noGrp="1"/>
          </p:cNvSpPr>
          <p:nvPr>
            <p:ph type="body" idx="1"/>
          </p:nvPr>
        </p:nvSpPr>
        <p:spPr>
          <a:xfrm>
            <a:off x="97650" y="1215475"/>
            <a:ext cx="9418800" cy="5642400"/>
          </a:xfrm>
          <a:prstGeom prst="rect">
            <a:avLst/>
          </a:prstGeom>
        </p:spPr>
        <p:txBody>
          <a:bodyPr spcFirstLastPara="1" wrap="square" lIns="91425" tIns="45700" rIns="91425" bIns="45700" numCol="1" anchor="t" anchorCtr="0">
            <a:normAutofit lnSpcReduction="10000"/>
          </a:bodyPr>
          <a:lstStyle/>
          <a:p>
            <a:pPr marL="0" lvl="0" indent="0" algn="l" rtl="0">
              <a:lnSpc>
                <a:spcPct val="100000"/>
              </a:lnSpc>
              <a:spcBef>
                <a:spcPts val="1200"/>
              </a:spcBef>
              <a:spcAft>
                <a:spcPts val="0"/>
              </a:spcAft>
              <a:buNone/>
            </a:pPr>
            <a:r>
              <a:rPr lang="en-US" sz="1400" dirty="0">
                <a:solidFill>
                  <a:schemeClr val="dk1"/>
                </a:solidFill>
              </a:rPr>
              <a:t>The visualization of the forward stepwise regression model, the backward stepwise regression model, and Lasso regression mode have the same result as in the right side. Next, we will interpret the plots:</a:t>
            </a:r>
            <a:endParaRPr sz="1400" dirty="0">
              <a:solidFill>
                <a:schemeClr val="dk1"/>
              </a:solidFill>
            </a:endParaRPr>
          </a:p>
          <a:p>
            <a:pPr marL="0" lvl="0" indent="0" algn="l" rtl="0">
              <a:lnSpc>
                <a:spcPct val="100000"/>
              </a:lnSpc>
              <a:spcBef>
                <a:spcPts val="1200"/>
              </a:spcBef>
              <a:spcAft>
                <a:spcPts val="0"/>
              </a:spcAft>
              <a:buNone/>
            </a:pPr>
            <a:r>
              <a:rPr lang="en-US" sz="1400" b="1" dirty="0"/>
              <a:t>1. Normal Q-Q Plot: </a:t>
            </a:r>
            <a:endParaRPr sz="1400" b="1" dirty="0"/>
          </a:p>
          <a:p>
            <a:pPr marL="0" lvl="0" indent="0" algn="l" rtl="0">
              <a:lnSpc>
                <a:spcPct val="100000"/>
              </a:lnSpc>
              <a:spcBef>
                <a:spcPts val="1200"/>
              </a:spcBef>
              <a:spcAft>
                <a:spcPts val="0"/>
              </a:spcAft>
              <a:buNone/>
            </a:pPr>
            <a:r>
              <a:rPr lang="en-US" sz="1400" dirty="0"/>
              <a:t>The points follow the reference line closely, indicating that </a:t>
            </a:r>
            <a:r>
              <a:rPr lang="en-US" sz="1400" u="sng" dirty="0"/>
              <a:t>the residuals are approximately normally distributed</a:t>
            </a:r>
            <a:r>
              <a:rPr lang="en-US" sz="1400" dirty="0"/>
              <a:t>. Even with some deviation at the tails, overall good fit.</a:t>
            </a:r>
            <a:endParaRPr sz="1400" dirty="0"/>
          </a:p>
          <a:p>
            <a:pPr marL="0" lvl="0" indent="0" algn="l" rtl="0">
              <a:lnSpc>
                <a:spcPct val="100000"/>
              </a:lnSpc>
              <a:spcBef>
                <a:spcPts val="1200"/>
              </a:spcBef>
              <a:spcAft>
                <a:spcPts val="0"/>
              </a:spcAft>
              <a:buNone/>
            </a:pPr>
            <a:r>
              <a:rPr lang="en-US" sz="1400" b="1" dirty="0"/>
              <a:t>2. Histogram of Residuals:</a:t>
            </a:r>
            <a:endParaRPr sz="1400" b="1" dirty="0"/>
          </a:p>
          <a:p>
            <a:pPr marL="0" lvl="0" indent="0" algn="l" rtl="0">
              <a:lnSpc>
                <a:spcPct val="100000"/>
              </a:lnSpc>
              <a:spcBef>
                <a:spcPts val="1200"/>
              </a:spcBef>
              <a:spcAft>
                <a:spcPts val="0"/>
              </a:spcAft>
              <a:buNone/>
            </a:pPr>
            <a:r>
              <a:rPr lang="en-US" sz="1400" dirty="0"/>
              <a:t>The residuals are centered around 0, with a lightly skew to the right and major residuals fall into the (-0.2 to 0.2). This can be implied that </a:t>
            </a:r>
            <a:r>
              <a:rPr lang="en-US" sz="1400" u="sng" dirty="0"/>
              <a:t>there are no major outliers or deviations from normality</a:t>
            </a:r>
            <a:r>
              <a:rPr lang="en-US" sz="1400" dirty="0"/>
              <a:t>.</a:t>
            </a:r>
            <a:endParaRPr sz="1400" dirty="0"/>
          </a:p>
          <a:p>
            <a:pPr marL="0" lvl="0" indent="0" algn="l" rtl="0">
              <a:lnSpc>
                <a:spcPct val="100000"/>
              </a:lnSpc>
              <a:spcBef>
                <a:spcPts val="1200"/>
              </a:spcBef>
              <a:spcAft>
                <a:spcPts val="0"/>
              </a:spcAft>
              <a:buNone/>
            </a:pPr>
            <a:r>
              <a:rPr lang="en-US" sz="1400" b="1" dirty="0"/>
              <a:t>3. Residuals vs. Order Plot:</a:t>
            </a:r>
            <a:endParaRPr sz="1400" b="1" dirty="0"/>
          </a:p>
          <a:p>
            <a:pPr marL="0" lvl="0" indent="0" algn="l" rtl="0">
              <a:lnSpc>
                <a:spcPct val="100000"/>
              </a:lnSpc>
              <a:spcBef>
                <a:spcPts val="1200"/>
              </a:spcBef>
              <a:spcAft>
                <a:spcPts val="0"/>
              </a:spcAft>
              <a:buNone/>
            </a:pPr>
            <a:r>
              <a:rPr lang="en-US" sz="1400" dirty="0"/>
              <a:t>The residuals are randomly scattered around 0 and when more than 100, indicating that there is no discernible pattern over time, which mean that</a:t>
            </a:r>
            <a:r>
              <a:rPr lang="en-US" sz="1400" u="sng" dirty="0"/>
              <a:t> there is no autocorrelation in the residuals</a:t>
            </a:r>
            <a:r>
              <a:rPr lang="en-US" sz="1400" dirty="0"/>
              <a:t>.</a:t>
            </a:r>
            <a:endParaRPr sz="1400" dirty="0"/>
          </a:p>
          <a:p>
            <a:pPr marL="0" lvl="0" indent="0" algn="l" rtl="0">
              <a:lnSpc>
                <a:spcPct val="100000"/>
              </a:lnSpc>
              <a:spcBef>
                <a:spcPts val="1200"/>
              </a:spcBef>
              <a:spcAft>
                <a:spcPts val="0"/>
              </a:spcAft>
              <a:buNone/>
            </a:pPr>
            <a:r>
              <a:rPr lang="en-US" sz="1400" b="1" dirty="0"/>
              <a:t>4. Residuals vs. Fitted Values Plot</a:t>
            </a:r>
            <a:endParaRPr sz="1400" b="1" dirty="0"/>
          </a:p>
          <a:p>
            <a:pPr marL="0" lvl="0" indent="0" algn="l" rtl="0">
              <a:lnSpc>
                <a:spcPct val="100000"/>
              </a:lnSpc>
              <a:spcBef>
                <a:spcPts val="1200"/>
              </a:spcBef>
              <a:spcAft>
                <a:spcPts val="0"/>
              </a:spcAft>
              <a:buNone/>
            </a:pPr>
            <a:r>
              <a:rPr lang="en-US" sz="1400" dirty="0"/>
              <a:t>The residuals are spread evenly around 0, without a clear pattern, which can be implied that the model has captured the relationship between the predictors and the response variable well. </a:t>
            </a:r>
            <a:r>
              <a:rPr lang="en-US" sz="1400" u="sng" dirty="0"/>
              <a:t>There is no evidence of heteroscedasticity</a:t>
            </a:r>
            <a:r>
              <a:rPr lang="en-US" sz="1400" dirty="0"/>
              <a:t>.</a:t>
            </a:r>
            <a:endParaRPr sz="1400" dirty="0"/>
          </a:p>
          <a:p>
            <a:pPr marL="0" lvl="0" indent="0" algn="l" rtl="0">
              <a:lnSpc>
                <a:spcPct val="100000"/>
              </a:lnSpc>
              <a:spcBef>
                <a:spcPts val="1400"/>
              </a:spcBef>
              <a:spcAft>
                <a:spcPts val="0"/>
              </a:spcAft>
              <a:buNone/>
            </a:pPr>
            <a:r>
              <a:rPr lang="en-US" sz="1400" b="1" dirty="0"/>
              <a:t>Conclusion</a:t>
            </a:r>
            <a:endParaRPr sz="1400" b="1" dirty="0"/>
          </a:p>
          <a:p>
            <a:pPr marL="0" lvl="0" indent="0" algn="l" rtl="0">
              <a:lnSpc>
                <a:spcPct val="100000"/>
              </a:lnSpc>
              <a:spcBef>
                <a:spcPts val="1200"/>
              </a:spcBef>
              <a:spcAft>
                <a:spcPts val="0"/>
              </a:spcAft>
              <a:buNone/>
            </a:pPr>
            <a:r>
              <a:rPr lang="en-US" sz="1400" dirty="0"/>
              <a:t>To interpret this, we can see that </a:t>
            </a:r>
            <a:r>
              <a:rPr lang="en-US" sz="1400" u="sng" dirty="0"/>
              <a:t>the forward stepwise regression model, </a:t>
            </a:r>
            <a:r>
              <a:rPr lang="en-US" sz="1400" u="sng" dirty="0">
                <a:solidFill>
                  <a:schemeClr val="dk1"/>
                </a:solidFill>
              </a:rPr>
              <a:t>the backward stepwise regression model</a:t>
            </a:r>
            <a:r>
              <a:rPr lang="en-US" sz="1400" u="sng" dirty="0"/>
              <a:t>, and Lasso regression model fit the data well</a:t>
            </a:r>
            <a:r>
              <a:rPr lang="en-US" sz="1400" dirty="0"/>
              <a:t>. The assumptions of normality, independence, and homoscedasticity of residuals are reasonably met. The model is appropriate for predicting the minimum distance between the comet and Earth (MOID) </a:t>
            </a:r>
            <a:r>
              <a:rPr lang="en-US" sz="1400" u="sng" dirty="0"/>
              <a:t>using the selected orbital elements</a:t>
            </a:r>
            <a:r>
              <a:rPr lang="en-US" sz="1400" dirty="0"/>
              <a:t>.</a:t>
            </a:r>
            <a:endParaRPr sz="1400" dirty="0"/>
          </a:p>
          <a:p>
            <a:pPr marL="0" lvl="0" indent="0" algn="l" rtl="0">
              <a:lnSpc>
                <a:spcPct val="100000"/>
              </a:lnSpc>
              <a:spcBef>
                <a:spcPts val="1200"/>
              </a:spcBef>
              <a:spcAft>
                <a:spcPts val="0"/>
              </a:spcAft>
              <a:buNone/>
            </a:pPr>
            <a:endParaRPr sz="1400" dirty="0"/>
          </a:p>
        </p:txBody>
      </p:sp>
      <p:sp>
        <p:nvSpPr>
          <p:cNvPr id="177" name="Google Shape;177;g2e50c7f448d_0_24"/>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Visualization and Interpretation</a:t>
            </a:r>
            <a:endParaRPr/>
          </a:p>
        </p:txBody>
      </p:sp>
      <p:pic>
        <p:nvPicPr>
          <p:cNvPr id="178" name="Google Shape;178;g2e50c7f448d_0_24"/>
          <p:cNvPicPr preferRelativeResize="0"/>
          <p:nvPr/>
        </p:nvPicPr>
        <p:blipFill rotWithShape="1">
          <a:blip r:embed="rId3">
            <a:alphaModFix/>
          </a:blip>
          <a:srcRect r="50920" b="49932"/>
          <a:stretch/>
        </p:blipFill>
        <p:spPr>
          <a:xfrm>
            <a:off x="9853300" y="103075"/>
            <a:ext cx="2338700" cy="1633125"/>
          </a:xfrm>
          <a:prstGeom prst="rect">
            <a:avLst/>
          </a:prstGeom>
          <a:noFill/>
          <a:ln>
            <a:noFill/>
          </a:ln>
        </p:spPr>
      </p:pic>
      <p:pic>
        <p:nvPicPr>
          <p:cNvPr id="179" name="Google Shape;179;g2e50c7f448d_0_24"/>
          <p:cNvPicPr preferRelativeResize="0"/>
          <p:nvPr/>
        </p:nvPicPr>
        <p:blipFill rotWithShape="1">
          <a:blip r:embed="rId3">
            <a:alphaModFix/>
          </a:blip>
          <a:srcRect l="46575" t="57898"/>
          <a:stretch/>
        </p:blipFill>
        <p:spPr>
          <a:xfrm>
            <a:off x="9646200" y="4687750"/>
            <a:ext cx="2545799" cy="1373300"/>
          </a:xfrm>
          <a:prstGeom prst="rect">
            <a:avLst/>
          </a:prstGeom>
          <a:noFill/>
          <a:ln>
            <a:noFill/>
          </a:ln>
        </p:spPr>
      </p:pic>
      <p:pic>
        <p:nvPicPr>
          <p:cNvPr id="180" name="Google Shape;180;g2e50c7f448d_0_24"/>
          <p:cNvPicPr preferRelativeResize="0"/>
          <p:nvPr/>
        </p:nvPicPr>
        <p:blipFill rotWithShape="1">
          <a:blip r:embed="rId3">
            <a:alphaModFix/>
          </a:blip>
          <a:srcRect t="61280" r="50920"/>
          <a:stretch/>
        </p:blipFill>
        <p:spPr>
          <a:xfrm>
            <a:off x="9853300" y="3311875"/>
            <a:ext cx="2338700" cy="1262925"/>
          </a:xfrm>
          <a:prstGeom prst="rect">
            <a:avLst/>
          </a:prstGeom>
          <a:noFill/>
          <a:ln>
            <a:noFill/>
          </a:ln>
        </p:spPr>
      </p:pic>
      <p:pic>
        <p:nvPicPr>
          <p:cNvPr id="181" name="Google Shape;181;g2e50c7f448d_0_24"/>
          <p:cNvPicPr preferRelativeResize="0"/>
          <p:nvPr/>
        </p:nvPicPr>
        <p:blipFill rotWithShape="1">
          <a:blip r:embed="rId3">
            <a:alphaModFix/>
          </a:blip>
          <a:srcRect l="46575" b="49932"/>
          <a:stretch/>
        </p:blipFill>
        <p:spPr>
          <a:xfrm>
            <a:off x="9646200" y="1678750"/>
            <a:ext cx="2545799" cy="163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e50c7f448d_0_0"/>
          <p:cNvSpPr txBox="1">
            <a:spLocks noGrp="1"/>
          </p:cNvSpPr>
          <p:nvPr>
            <p:ph type="body" idx="1"/>
          </p:nvPr>
        </p:nvSpPr>
        <p:spPr>
          <a:xfrm>
            <a:off x="381000" y="1215475"/>
            <a:ext cx="6954078" cy="5132400"/>
          </a:xfrm>
          <a:prstGeom prst="rect">
            <a:avLst/>
          </a:prstGeom>
        </p:spPr>
        <p:txBody>
          <a:bodyPr spcFirstLastPara="1" wrap="square" lIns="91425" tIns="45700" rIns="91425" bIns="45700" numCol="1" anchor="t" anchorCtr="0">
            <a:noAutofit/>
          </a:bodyPr>
          <a:lstStyle/>
          <a:p>
            <a:pPr marL="0" lvl="0" indent="0" algn="l" rtl="0">
              <a:lnSpc>
                <a:spcPct val="115000"/>
              </a:lnSpc>
              <a:spcBef>
                <a:spcPts val="1200"/>
              </a:spcBef>
              <a:spcAft>
                <a:spcPts val="0"/>
              </a:spcAft>
              <a:buNone/>
            </a:pPr>
            <a:r>
              <a:rPr lang="en-US" sz="1600" dirty="0"/>
              <a:t>We performed a regression analysis between P..</a:t>
            </a:r>
            <a:r>
              <a:rPr lang="en-US" sz="1600" dirty="0" err="1"/>
              <a:t>yr</a:t>
            </a:r>
            <a:r>
              <a:rPr lang="en-US" sz="1600" dirty="0"/>
              <a:t>. and minimum (q) and maximum (Q) distances along with interaction terms.</a:t>
            </a:r>
            <a:endParaRPr sz="1600" dirty="0"/>
          </a:p>
          <a:p>
            <a:pPr marL="0" lvl="0" indent="0" algn="l" rtl="0">
              <a:lnSpc>
                <a:spcPct val="115000"/>
              </a:lnSpc>
              <a:spcBef>
                <a:spcPts val="1200"/>
              </a:spcBef>
              <a:spcAft>
                <a:spcPts val="0"/>
              </a:spcAft>
              <a:buNone/>
            </a:pPr>
            <a:r>
              <a:rPr lang="en-US" sz="1600" dirty="0"/>
              <a:t>We found out that except for the minimum distance (q), the other two variables are significant, leading to correlation tests, where e has the highest correlation with both q and Q.</a:t>
            </a:r>
          </a:p>
          <a:p>
            <a:pPr marL="0" lvl="0" indent="0" algn="l" rtl="0">
              <a:lnSpc>
                <a:spcPct val="115000"/>
              </a:lnSpc>
              <a:spcBef>
                <a:spcPts val="1200"/>
              </a:spcBef>
              <a:spcAft>
                <a:spcPts val="0"/>
              </a:spcAft>
              <a:buNone/>
            </a:pPr>
            <a:r>
              <a:rPr lang="en-US" sz="1600" dirty="0"/>
              <a:t>Second round of regression analysis shows that all variables are now significant predictors.</a:t>
            </a:r>
          </a:p>
          <a:p>
            <a:pPr marL="0" lvl="0" indent="0" algn="l" rtl="0">
              <a:lnSpc>
                <a:spcPct val="115000"/>
              </a:lnSpc>
              <a:spcBef>
                <a:spcPts val="1200"/>
              </a:spcBef>
              <a:spcAft>
                <a:spcPts val="0"/>
              </a:spcAft>
              <a:buNone/>
            </a:pPr>
            <a:r>
              <a:rPr lang="en-US" sz="1600" dirty="0"/>
              <a:t>We further performed model diagnostics.</a:t>
            </a:r>
            <a:endParaRPr sz="1600" dirty="0"/>
          </a:p>
          <a:p>
            <a:pPr marL="457200" lvl="0" indent="-330200" algn="l" rtl="0">
              <a:lnSpc>
                <a:spcPct val="115000"/>
              </a:lnSpc>
              <a:spcBef>
                <a:spcPts val="1200"/>
              </a:spcBef>
              <a:spcAft>
                <a:spcPts val="0"/>
              </a:spcAft>
              <a:buClr>
                <a:srgbClr val="003057"/>
              </a:buClr>
              <a:buSzPts val="1600"/>
              <a:buChar char="●"/>
            </a:pPr>
            <a:r>
              <a:rPr lang="en-US" sz="1600" b="1" dirty="0"/>
              <a:t>Normality: </a:t>
            </a:r>
            <a:r>
              <a:rPr lang="en-US" sz="1600" dirty="0"/>
              <a:t>both models not normally distributed residuals</a:t>
            </a:r>
          </a:p>
          <a:p>
            <a:pPr marL="457200" lvl="0" indent="-330200" algn="l" rtl="0">
              <a:lnSpc>
                <a:spcPct val="115000"/>
              </a:lnSpc>
              <a:spcBef>
                <a:spcPts val="0"/>
              </a:spcBef>
              <a:spcAft>
                <a:spcPts val="0"/>
              </a:spcAft>
              <a:buClr>
                <a:srgbClr val="003057"/>
              </a:buClr>
              <a:buSzPts val="1600"/>
              <a:buChar char="●"/>
            </a:pPr>
            <a:r>
              <a:rPr lang="en-US" sz="1600" b="1" dirty="0"/>
              <a:t>NCV:</a:t>
            </a:r>
            <a:r>
              <a:rPr lang="en-US" sz="1600" dirty="0"/>
              <a:t> Presence of heteroskedasticity in both models</a:t>
            </a:r>
          </a:p>
          <a:p>
            <a:pPr marL="457200" lvl="0" indent="-330200" algn="l" rtl="0">
              <a:lnSpc>
                <a:spcPct val="115000"/>
              </a:lnSpc>
              <a:spcBef>
                <a:spcPts val="0"/>
              </a:spcBef>
              <a:spcAft>
                <a:spcPts val="0"/>
              </a:spcAft>
              <a:buClr>
                <a:srgbClr val="003057"/>
              </a:buClr>
              <a:buSzPts val="1600"/>
              <a:buChar char="●"/>
            </a:pPr>
            <a:r>
              <a:rPr lang="en-US" sz="1600" b="1" dirty="0"/>
              <a:t>Multicollinearity (VIF):</a:t>
            </a:r>
            <a:r>
              <a:rPr lang="en-US" sz="1600" dirty="0"/>
              <a:t> two multicollinearity in both models: Q and interaction term.</a:t>
            </a:r>
          </a:p>
          <a:p>
            <a:pPr marL="457200" lvl="0" indent="-330200" algn="l" rtl="0">
              <a:lnSpc>
                <a:spcPct val="115000"/>
              </a:lnSpc>
              <a:spcBef>
                <a:spcPts val="0"/>
              </a:spcBef>
              <a:spcAft>
                <a:spcPts val="0"/>
              </a:spcAft>
              <a:buClr>
                <a:srgbClr val="003057"/>
              </a:buClr>
              <a:buSzPts val="1600"/>
              <a:buChar char="●"/>
            </a:pPr>
            <a:r>
              <a:rPr lang="en-US" sz="1600" b="1" dirty="0"/>
              <a:t>Cook’s Distance:</a:t>
            </a:r>
            <a:r>
              <a:rPr lang="en-US" sz="1600" dirty="0"/>
              <a:t> </a:t>
            </a:r>
            <a:r>
              <a:rPr lang="en-US" sz="1600" dirty="0">
                <a:solidFill>
                  <a:schemeClr val="dk1"/>
                </a:solidFill>
              </a:rPr>
              <a:t>2 outlier observations at 159 and 123.</a:t>
            </a:r>
          </a:p>
        </p:txBody>
      </p:sp>
      <p:sp>
        <p:nvSpPr>
          <p:cNvPr id="151" name="Google Shape;151;g2e50c7f448d_0_0"/>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dirty="0"/>
              <a:t>RQ2: Regression Modeling</a:t>
            </a:r>
            <a:endParaRPr dirty="0"/>
          </a:p>
        </p:txBody>
      </p:sp>
      <p:pic>
        <p:nvPicPr>
          <p:cNvPr id="3" name="Picture 2">
            <a:extLst>
              <a:ext uri="{FF2B5EF4-FFF2-40B4-BE49-F238E27FC236}">
                <a16:creationId xmlns:a16="http://schemas.microsoft.com/office/drawing/2014/main" id="{9851D4A7-F1F4-90B9-29E4-7CCBFEAB1199}"/>
              </a:ext>
            </a:extLst>
          </p:cNvPr>
          <p:cNvPicPr>
            <a:picLocks noChangeAspect="1"/>
          </p:cNvPicPr>
          <p:nvPr/>
        </p:nvPicPr>
        <p:blipFill rotWithShape="1">
          <a:blip r:embed="rId3"/>
          <a:srcRect l="3641" t="20097" r="69022" b="46956"/>
          <a:stretch/>
        </p:blipFill>
        <p:spPr>
          <a:xfrm>
            <a:off x="7692887" y="3138946"/>
            <a:ext cx="3988903" cy="2704206"/>
          </a:xfrm>
          <a:prstGeom prst="rect">
            <a:avLst/>
          </a:prstGeom>
        </p:spPr>
      </p:pic>
      <p:pic>
        <p:nvPicPr>
          <p:cNvPr id="5" name="Picture 4">
            <a:extLst>
              <a:ext uri="{FF2B5EF4-FFF2-40B4-BE49-F238E27FC236}">
                <a16:creationId xmlns:a16="http://schemas.microsoft.com/office/drawing/2014/main" id="{9847371A-ED92-40B8-B088-CF135A92FDC5}"/>
              </a:ext>
            </a:extLst>
          </p:cNvPr>
          <p:cNvPicPr>
            <a:picLocks noChangeAspect="1"/>
          </p:cNvPicPr>
          <p:nvPr/>
        </p:nvPicPr>
        <p:blipFill rotWithShape="1">
          <a:blip r:embed="rId4"/>
          <a:srcRect l="3750" t="26184" r="67880" b="41835"/>
          <a:stretch/>
        </p:blipFill>
        <p:spPr>
          <a:xfrm>
            <a:off x="7692887" y="708172"/>
            <a:ext cx="3458817" cy="2193234"/>
          </a:xfrm>
          <a:prstGeom prst="rect">
            <a:avLst/>
          </a:prstGeom>
        </p:spPr>
      </p:pic>
    </p:spTree>
    <p:extLst>
      <p:ext uri="{BB962C8B-B14F-4D97-AF65-F5344CB8AC3E}">
        <p14:creationId xmlns:p14="http://schemas.microsoft.com/office/powerpoint/2010/main" val="86566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e50c7f448d_0_0"/>
          <p:cNvSpPr txBox="1">
            <a:spLocks noGrp="1"/>
          </p:cNvSpPr>
          <p:nvPr>
            <p:ph type="body" idx="1"/>
          </p:nvPr>
        </p:nvSpPr>
        <p:spPr>
          <a:xfrm>
            <a:off x="381000" y="715616"/>
            <a:ext cx="7398026" cy="5963479"/>
          </a:xfrm>
          <a:prstGeom prst="rect">
            <a:avLst/>
          </a:prstGeom>
        </p:spPr>
        <p:txBody>
          <a:bodyPr spcFirstLastPara="1" wrap="square" lIns="91425" tIns="45700" rIns="91425" bIns="45700" numCol="1" anchor="t" anchorCtr="0">
            <a:noAutofit/>
          </a:bodyPr>
          <a:lstStyle/>
          <a:p>
            <a:pPr marL="0" lvl="0" indent="0" algn="l" rtl="0">
              <a:lnSpc>
                <a:spcPct val="115000"/>
              </a:lnSpc>
              <a:spcBef>
                <a:spcPts val="1200"/>
              </a:spcBef>
              <a:spcAft>
                <a:spcPts val="0"/>
              </a:spcAft>
              <a:buNone/>
            </a:pPr>
            <a:r>
              <a:rPr lang="en-US" sz="1600" dirty="0"/>
              <a:t>We performed a regression analysis between MOID..AU. and P..</a:t>
            </a:r>
            <a:r>
              <a:rPr lang="en-US" sz="1600" dirty="0" err="1"/>
              <a:t>yr</a:t>
            </a:r>
            <a:r>
              <a:rPr lang="en-US" sz="1600" dirty="0"/>
              <a:t>. (model now shown) and results show high statistical significance.</a:t>
            </a:r>
          </a:p>
          <a:p>
            <a:pPr marL="0" lvl="0" indent="0" algn="l" rtl="0">
              <a:lnSpc>
                <a:spcPct val="115000"/>
              </a:lnSpc>
              <a:spcBef>
                <a:spcPts val="1200"/>
              </a:spcBef>
              <a:spcAft>
                <a:spcPts val="0"/>
              </a:spcAft>
              <a:buNone/>
            </a:pPr>
            <a:r>
              <a:rPr lang="en-US" sz="1600" dirty="0"/>
              <a:t>Using correlation tests, the new model shows MOID..AU. has high correlation with P and Q..AU. and e, where P..</a:t>
            </a:r>
            <a:r>
              <a:rPr lang="en-US" sz="1600" dirty="0" err="1"/>
              <a:t>yr</a:t>
            </a:r>
            <a:r>
              <a:rPr lang="en-US" sz="1600" dirty="0"/>
              <a:t>. is highly correlated with Q and e. </a:t>
            </a:r>
            <a:endParaRPr sz="1600" dirty="0"/>
          </a:p>
          <a:p>
            <a:pPr marL="0" lvl="0" indent="0" algn="l" rtl="0">
              <a:lnSpc>
                <a:spcPct val="115000"/>
              </a:lnSpc>
              <a:spcBef>
                <a:spcPts val="1200"/>
              </a:spcBef>
              <a:spcAft>
                <a:spcPts val="0"/>
              </a:spcAft>
              <a:buNone/>
            </a:pPr>
            <a:r>
              <a:rPr lang="en-US" sz="1600" dirty="0"/>
              <a:t>Second regression shows that except for e, the other two variables are good predictors for MOID..AU. </a:t>
            </a:r>
          </a:p>
          <a:p>
            <a:pPr marL="0" lvl="0" indent="0" algn="l" rtl="0">
              <a:lnSpc>
                <a:spcPct val="115000"/>
              </a:lnSpc>
              <a:spcBef>
                <a:spcPts val="1200"/>
              </a:spcBef>
              <a:spcAft>
                <a:spcPts val="0"/>
              </a:spcAft>
              <a:buNone/>
            </a:pPr>
            <a:r>
              <a:rPr lang="en-US" sz="1600" dirty="0"/>
              <a:t>Logistic regression is also performed for prediction by creating a new variable “Near”, where it is taken as 1 if values are less than 0.05 and 0 other wise.</a:t>
            </a:r>
          </a:p>
          <a:p>
            <a:pPr marL="0" lvl="0" indent="0" algn="l" rtl="0">
              <a:lnSpc>
                <a:spcPct val="115000"/>
              </a:lnSpc>
              <a:spcBef>
                <a:spcPts val="1200"/>
              </a:spcBef>
              <a:spcAft>
                <a:spcPts val="0"/>
              </a:spcAft>
              <a:buNone/>
            </a:pPr>
            <a:r>
              <a:rPr lang="en-US" sz="1600" dirty="0"/>
              <a:t>Outcomes show that e, </a:t>
            </a:r>
            <a:r>
              <a:rPr lang="en-US" sz="1600" dirty="0" err="1"/>
              <a:t>Node..deg</a:t>
            </a:r>
            <a:r>
              <a:rPr lang="en-US" sz="1600" dirty="0"/>
              <a:t>., and </a:t>
            </a:r>
            <a:r>
              <a:rPr lang="en-US" sz="1600" dirty="0" err="1"/>
              <a:t>q..AU</a:t>
            </a:r>
            <a:r>
              <a:rPr lang="en-US" sz="1600" dirty="0"/>
              <a:t>. are all significant predictors.</a:t>
            </a:r>
          </a:p>
          <a:p>
            <a:pPr marL="0" lvl="0" indent="0" algn="l" rtl="0">
              <a:lnSpc>
                <a:spcPct val="115000"/>
              </a:lnSpc>
              <a:spcBef>
                <a:spcPts val="1200"/>
              </a:spcBef>
              <a:spcAft>
                <a:spcPts val="0"/>
              </a:spcAft>
              <a:buNone/>
            </a:pPr>
            <a:r>
              <a:rPr lang="en-US" sz="1600" dirty="0"/>
              <a:t>We further performed model diagnostics for all three models</a:t>
            </a:r>
          </a:p>
          <a:p>
            <a:pPr marL="457200" lvl="0" indent="-330200" algn="l" rtl="0">
              <a:lnSpc>
                <a:spcPct val="115000"/>
              </a:lnSpc>
              <a:spcBef>
                <a:spcPts val="1200"/>
              </a:spcBef>
              <a:spcAft>
                <a:spcPts val="0"/>
              </a:spcAft>
              <a:buClr>
                <a:srgbClr val="003057"/>
              </a:buClr>
              <a:buSzPts val="1600"/>
              <a:buChar char="●"/>
            </a:pPr>
            <a:r>
              <a:rPr lang="en-US" sz="1600" b="1" dirty="0"/>
              <a:t>Normality: </a:t>
            </a:r>
            <a:r>
              <a:rPr lang="en-US" sz="1600" dirty="0"/>
              <a:t>none of three models as not normally distributed residuals</a:t>
            </a:r>
          </a:p>
          <a:p>
            <a:pPr marL="457200" lvl="0" indent="-330200" algn="l" rtl="0">
              <a:lnSpc>
                <a:spcPct val="115000"/>
              </a:lnSpc>
              <a:spcBef>
                <a:spcPts val="0"/>
              </a:spcBef>
              <a:spcAft>
                <a:spcPts val="0"/>
              </a:spcAft>
              <a:buClr>
                <a:srgbClr val="003057"/>
              </a:buClr>
              <a:buSzPts val="1600"/>
              <a:buChar char="●"/>
            </a:pPr>
            <a:r>
              <a:rPr lang="en-US" sz="1600" b="1" dirty="0"/>
              <a:t>NCV:</a:t>
            </a:r>
            <a:r>
              <a:rPr lang="en-US" sz="1600" dirty="0"/>
              <a:t> Presence of heteroskedasticity in all three</a:t>
            </a:r>
          </a:p>
          <a:p>
            <a:pPr marL="457200" lvl="0" indent="-330200" algn="l" rtl="0">
              <a:lnSpc>
                <a:spcPct val="115000"/>
              </a:lnSpc>
              <a:spcBef>
                <a:spcPts val="0"/>
              </a:spcBef>
              <a:spcAft>
                <a:spcPts val="0"/>
              </a:spcAft>
              <a:buClr>
                <a:srgbClr val="003057"/>
              </a:buClr>
              <a:buSzPts val="1600"/>
              <a:buChar char="●"/>
            </a:pPr>
            <a:r>
              <a:rPr lang="en-US" sz="1600" b="1" dirty="0"/>
              <a:t>Multicollinearity (VIF):</a:t>
            </a:r>
            <a:r>
              <a:rPr lang="en-US" sz="1600" dirty="0"/>
              <a:t> two multicollinearity in both models: Q..AU. and P..</a:t>
            </a:r>
            <a:r>
              <a:rPr lang="en-US" sz="1600" dirty="0" err="1"/>
              <a:t>yr</a:t>
            </a:r>
            <a:r>
              <a:rPr lang="en-US" sz="1600" dirty="0"/>
              <a:t>. (no testing for model 1 since there’s only one variable)</a:t>
            </a:r>
          </a:p>
          <a:p>
            <a:pPr marL="457200" lvl="0" indent="-330200" algn="l" rtl="0">
              <a:lnSpc>
                <a:spcPct val="115000"/>
              </a:lnSpc>
              <a:spcBef>
                <a:spcPts val="0"/>
              </a:spcBef>
              <a:spcAft>
                <a:spcPts val="0"/>
              </a:spcAft>
              <a:buClr>
                <a:srgbClr val="003057"/>
              </a:buClr>
              <a:buSzPts val="1600"/>
              <a:buChar char="●"/>
            </a:pPr>
            <a:r>
              <a:rPr lang="en-US" sz="1600" b="1" dirty="0"/>
              <a:t>Cook’s Distance:</a:t>
            </a:r>
            <a:r>
              <a:rPr lang="en-US" sz="1600" dirty="0"/>
              <a:t> </a:t>
            </a:r>
            <a:r>
              <a:rPr lang="en-US" sz="1600" dirty="0">
                <a:solidFill>
                  <a:schemeClr val="dk1"/>
                </a:solidFill>
              </a:rPr>
              <a:t>2 outlier observations at 123 and 98 for all three</a:t>
            </a:r>
          </a:p>
        </p:txBody>
      </p:sp>
      <p:sp>
        <p:nvSpPr>
          <p:cNvPr id="151" name="Google Shape;151;g2e50c7f448d_0_0"/>
          <p:cNvSpPr txBox="1">
            <a:spLocks noGrp="1"/>
          </p:cNvSpPr>
          <p:nvPr>
            <p:ph type="title"/>
          </p:nvPr>
        </p:nvSpPr>
        <p:spPr>
          <a:xfrm>
            <a:off x="381000" y="108983"/>
            <a:ext cx="11430000" cy="606634"/>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dirty="0"/>
              <a:t>RQ3: Regression Modeling</a:t>
            </a:r>
            <a:endParaRPr dirty="0"/>
          </a:p>
        </p:txBody>
      </p:sp>
      <p:pic>
        <p:nvPicPr>
          <p:cNvPr id="7" name="Picture 6">
            <a:extLst>
              <a:ext uri="{FF2B5EF4-FFF2-40B4-BE49-F238E27FC236}">
                <a16:creationId xmlns:a16="http://schemas.microsoft.com/office/drawing/2014/main" id="{3F69E6D6-B772-F5BB-8041-83FE67B02192}"/>
              </a:ext>
            </a:extLst>
          </p:cNvPr>
          <p:cNvPicPr>
            <a:picLocks noChangeAspect="1"/>
          </p:cNvPicPr>
          <p:nvPr/>
        </p:nvPicPr>
        <p:blipFill rotWithShape="1">
          <a:blip r:embed="rId3"/>
          <a:srcRect l="3804" t="25797" r="69402" b="43671"/>
          <a:stretch/>
        </p:blipFill>
        <p:spPr>
          <a:xfrm>
            <a:off x="8076715" y="630296"/>
            <a:ext cx="3545442" cy="2272535"/>
          </a:xfrm>
          <a:prstGeom prst="rect">
            <a:avLst/>
          </a:prstGeom>
        </p:spPr>
      </p:pic>
      <p:pic>
        <p:nvPicPr>
          <p:cNvPr id="9" name="Picture 8">
            <a:extLst>
              <a:ext uri="{FF2B5EF4-FFF2-40B4-BE49-F238E27FC236}">
                <a16:creationId xmlns:a16="http://schemas.microsoft.com/office/drawing/2014/main" id="{79ECC8DD-08C2-DC12-D34B-E1D6B63346EC}"/>
              </a:ext>
            </a:extLst>
          </p:cNvPr>
          <p:cNvPicPr>
            <a:picLocks noChangeAspect="1"/>
          </p:cNvPicPr>
          <p:nvPr/>
        </p:nvPicPr>
        <p:blipFill rotWithShape="1">
          <a:blip r:embed="rId4"/>
          <a:srcRect l="3859" t="21546" r="67065" b="39807"/>
          <a:stretch/>
        </p:blipFill>
        <p:spPr>
          <a:xfrm>
            <a:off x="8076715" y="3086015"/>
            <a:ext cx="3816531" cy="2853481"/>
          </a:xfrm>
          <a:prstGeom prst="rect">
            <a:avLst/>
          </a:prstGeom>
        </p:spPr>
      </p:pic>
    </p:spTree>
    <p:extLst>
      <p:ext uri="{BB962C8B-B14F-4D97-AF65-F5344CB8AC3E}">
        <p14:creationId xmlns:p14="http://schemas.microsoft.com/office/powerpoint/2010/main" val="3119973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body" idx="1"/>
          </p:nvPr>
        </p:nvSpPr>
        <p:spPr>
          <a:xfrm>
            <a:off x="381000" y="976945"/>
            <a:ext cx="11592338" cy="5254141"/>
          </a:xfrm>
          <a:prstGeom prst="rect">
            <a:avLst/>
          </a:prstGeom>
          <a:noFill/>
          <a:ln>
            <a:noFill/>
          </a:ln>
        </p:spPr>
        <p:txBody>
          <a:bodyPr spcFirstLastPara="1" wrap="square" lIns="91425" tIns="45700" rIns="91425" bIns="45700" numCol="1" anchor="t" anchorCtr="0">
            <a:normAutofit/>
          </a:bodyPr>
          <a:lstStyle/>
          <a:p>
            <a:pPr marL="228600" lvl="0" indent="-228600" algn="l" rtl="0">
              <a:lnSpc>
                <a:spcPct val="100000"/>
              </a:lnSpc>
              <a:spcBef>
                <a:spcPts val="600"/>
              </a:spcBef>
              <a:spcAft>
                <a:spcPts val="0"/>
              </a:spcAft>
              <a:buClr>
                <a:srgbClr val="003057"/>
              </a:buClr>
              <a:buSzPct val="108108"/>
              <a:buChar char="•"/>
            </a:pPr>
            <a:r>
              <a:rPr lang="en-US" dirty="0"/>
              <a:t>Orbital elements namely Eccentricity (e), argument of perihelion (w..deg.), longitude of ascending node (Node..deg.), perihelion distance (q..AU.), and orbital period (P..</a:t>
            </a:r>
            <a:r>
              <a:rPr lang="en-US" dirty="0" err="1"/>
              <a:t>yr</a:t>
            </a:r>
            <a:r>
              <a:rPr lang="en-US" dirty="0"/>
              <a:t>.) best predict the minimum distance between the comet and Earth (MOID); confirmed by LASSO and Stepwise Regressions.</a:t>
            </a:r>
          </a:p>
          <a:p>
            <a:pPr marL="228600" lvl="0" indent="-228600" algn="l" rtl="0">
              <a:lnSpc>
                <a:spcPct val="100000"/>
              </a:lnSpc>
              <a:spcBef>
                <a:spcPts val="600"/>
              </a:spcBef>
              <a:spcAft>
                <a:spcPts val="0"/>
              </a:spcAft>
              <a:buClr>
                <a:srgbClr val="003057"/>
              </a:buClr>
              <a:buSzPct val="108108"/>
              <a:buChar char="•"/>
            </a:pPr>
            <a:r>
              <a:rPr lang="en-US" dirty="0"/>
              <a:t>Maximum distance (Q) and the interaction between minimum (q) and maximum (Q) distances significantly impact the orbital period (P) of the comet. </a:t>
            </a:r>
          </a:p>
          <a:p>
            <a:pPr marL="228600" lvl="0" indent="-228600" algn="l" rtl="0">
              <a:lnSpc>
                <a:spcPct val="100000"/>
              </a:lnSpc>
              <a:spcBef>
                <a:spcPts val="600"/>
              </a:spcBef>
              <a:spcAft>
                <a:spcPts val="0"/>
              </a:spcAft>
              <a:buClr>
                <a:srgbClr val="003057"/>
              </a:buClr>
              <a:buSzPct val="108108"/>
              <a:buChar char="•"/>
            </a:pPr>
            <a:r>
              <a:rPr lang="en-US" dirty="0"/>
              <a:t>Significant correlation between MOID and P, although the coefficient outcome is low (0.0012), implying a weak relationship.</a:t>
            </a:r>
          </a:p>
          <a:p>
            <a:pPr marL="228600" lvl="0" indent="-228600" algn="l" rtl="0">
              <a:lnSpc>
                <a:spcPct val="100000"/>
              </a:lnSpc>
              <a:spcBef>
                <a:spcPts val="600"/>
              </a:spcBef>
              <a:spcAft>
                <a:spcPts val="0"/>
              </a:spcAft>
              <a:buClr>
                <a:srgbClr val="003057"/>
              </a:buClr>
              <a:buSzPct val="108108"/>
              <a:buChar char="•"/>
            </a:pPr>
            <a:r>
              <a:rPr lang="en-US" dirty="0"/>
              <a:t>Logistic regression identified perihelion distance (q), eccentricity (e), and longitude of ascending node (Node..deg.) as significant predictors for determining the likelihood of a comet being a Near-Earth object (with MOID &lt; 0.05).</a:t>
            </a:r>
          </a:p>
          <a:p>
            <a:pPr marL="228600" lvl="0" indent="-228600" algn="l" rtl="0">
              <a:lnSpc>
                <a:spcPct val="100000"/>
              </a:lnSpc>
              <a:spcBef>
                <a:spcPts val="600"/>
              </a:spcBef>
              <a:spcAft>
                <a:spcPts val="0"/>
              </a:spcAft>
              <a:buClr>
                <a:srgbClr val="003057"/>
              </a:buClr>
              <a:buSzPct val="108108"/>
              <a:buChar char="•"/>
            </a:pPr>
            <a:r>
              <a:rPr lang="en-US" dirty="0"/>
              <a:t>Model diagnostics show the presence of issues with non-normality, heteroskedasticity,  and multicollinearity although 3-4 outliers in general.</a:t>
            </a:r>
          </a:p>
        </p:txBody>
      </p:sp>
      <p:sp>
        <p:nvSpPr>
          <p:cNvPr id="95" name="Google Shape;95;p5"/>
          <p:cNvSpPr txBox="1">
            <a:spLocks noGrp="1"/>
          </p:cNvSpPr>
          <p:nvPr>
            <p:ph type="title"/>
          </p:nvPr>
        </p:nvSpPr>
        <p:spPr>
          <a:xfrm>
            <a:off x="381000" y="119533"/>
            <a:ext cx="11430000" cy="1014761"/>
          </a:xfrm>
          <a:prstGeom prst="rect">
            <a:avLst/>
          </a:prstGeom>
          <a:noFill/>
          <a:ln>
            <a:noFill/>
          </a:ln>
        </p:spPr>
        <p:txBody>
          <a:bodyPr spcFirstLastPara="1" wrap="square" lIns="91425" tIns="45700" rIns="91425" bIns="45700" numCol="1"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dirty="0"/>
              <a:t>Conclusion</a:t>
            </a:r>
            <a:endParaRPr dirty="0"/>
          </a:p>
        </p:txBody>
      </p:sp>
    </p:spTree>
    <p:extLst>
      <p:ext uri="{BB962C8B-B14F-4D97-AF65-F5344CB8AC3E}">
        <p14:creationId xmlns:p14="http://schemas.microsoft.com/office/powerpoint/2010/main" val="359169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body" idx="1"/>
          </p:nvPr>
        </p:nvSpPr>
        <p:spPr>
          <a:xfrm>
            <a:off x="381001" y="1215484"/>
            <a:ext cx="7465141" cy="5254141"/>
          </a:xfrm>
          <a:prstGeom prst="rect">
            <a:avLst/>
          </a:prstGeom>
          <a:noFill/>
          <a:ln>
            <a:noFill/>
          </a:ln>
        </p:spPr>
        <p:txBody>
          <a:bodyPr spcFirstLastPara="1" wrap="square" lIns="91425" tIns="45700" rIns="91425" bIns="45700" numCol="1" anchor="t" anchorCtr="0">
            <a:normAutofit fontScale="92500" lnSpcReduction="20000"/>
          </a:bodyPr>
          <a:lstStyle/>
          <a:p>
            <a:pPr marL="228600" lvl="0" indent="-228600" algn="l" rtl="0">
              <a:lnSpc>
                <a:spcPct val="100000"/>
              </a:lnSpc>
              <a:spcBef>
                <a:spcPts val="600"/>
              </a:spcBef>
              <a:spcAft>
                <a:spcPts val="0"/>
              </a:spcAft>
              <a:buClr>
                <a:srgbClr val="003057"/>
              </a:buClr>
              <a:buSzPct val="108108"/>
              <a:buChar char="•"/>
            </a:pPr>
            <a:r>
              <a:rPr lang="en-US" b="1" dirty="0"/>
              <a:t>The National Aeronautics and Space Administration (NASA) tracks numerous different astronomical phenomena and celestial bodies </a:t>
            </a:r>
            <a:endParaRPr dirty="0"/>
          </a:p>
          <a:p>
            <a:pPr marL="685800" lvl="1" indent="-228600" algn="l" rtl="0">
              <a:lnSpc>
                <a:spcPct val="100000"/>
              </a:lnSpc>
              <a:spcBef>
                <a:spcPts val="1200"/>
              </a:spcBef>
              <a:spcAft>
                <a:spcPts val="0"/>
              </a:spcAft>
              <a:buSzPct val="123552"/>
              <a:buChar char="•"/>
            </a:pPr>
            <a:r>
              <a:rPr lang="en-US" sz="2100" u="sng" dirty="0"/>
              <a:t>NASA’s Goal</a:t>
            </a:r>
            <a:r>
              <a:rPr lang="en-US" sz="2100" dirty="0"/>
              <a:t> – Improve our present understanding of Earth based on past data, gain insights into the workings of our universe, and predict potentially catastrophic events</a:t>
            </a:r>
            <a:endParaRPr dirty="0"/>
          </a:p>
          <a:p>
            <a:pPr marL="228600" lvl="0" indent="-228600" algn="l" rtl="0">
              <a:lnSpc>
                <a:spcPct val="100000"/>
              </a:lnSpc>
              <a:spcBef>
                <a:spcPts val="1200"/>
              </a:spcBef>
              <a:spcAft>
                <a:spcPts val="0"/>
              </a:spcAft>
              <a:buClr>
                <a:srgbClr val="003057"/>
              </a:buClr>
              <a:buSzPct val="108108"/>
              <a:buChar char="•"/>
            </a:pPr>
            <a:r>
              <a:rPr lang="en-US" b="1" dirty="0"/>
              <a:t>NASA’s Jet Propulsion Laboratory (JPL) focuses substantial effort on tracking, categorizing, and documenting near-Earth asteroids and comets </a:t>
            </a:r>
            <a:endParaRPr dirty="0"/>
          </a:p>
          <a:p>
            <a:pPr marL="685800" lvl="1" indent="-228600" algn="l" rtl="0">
              <a:lnSpc>
                <a:spcPct val="100000"/>
              </a:lnSpc>
              <a:spcBef>
                <a:spcPts val="1200"/>
              </a:spcBef>
              <a:spcAft>
                <a:spcPts val="0"/>
              </a:spcAft>
              <a:buSzPct val="123552"/>
              <a:buChar char="•"/>
            </a:pPr>
            <a:r>
              <a:rPr lang="en-US" sz="2100" dirty="0"/>
              <a:t>Analyze relevant physics and predict possible Earth impact</a:t>
            </a:r>
            <a:endParaRPr dirty="0"/>
          </a:p>
          <a:p>
            <a:pPr marL="685800" lvl="1" indent="-228600" algn="l" rtl="0">
              <a:lnSpc>
                <a:spcPct val="100000"/>
              </a:lnSpc>
              <a:spcBef>
                <a:spcPts val="1200"/>
              </a:spcBef>
              <a:spcAft>
                <a:spcPts val="0"/>
              </a:spcAft>
              <a:buSzPct val="123552"/>
              <a:buChar char="•"/>
            </a:pPr>
            <a:r>
              <a:rPr lang="en-US" sz="2100" dirty="0"/>
              <a:t>Vast documentation exists for these small-bodies, including 30+ attributes stored within the Small-Body Database Query</a:t>
            </a:r>
            <a:endParaRPr dirty="0"/>
          </a:p>
          <a:p>
            <a:pPr marL="228600" lvl="0" indent="-228600" algn="l" rtl="0">
              <a:lnSpc>
                <a:spcPct val="100000"/>
              </a:lnSpc>
              <a:spcBef>
                <a:spcPts val="1200"/>
              </a:spcBef>
              <a:spcAft>
                <a:spcPts val="0"/>
              </a:spcAft>
              <a:buClr>
                <a:srgbClr val="003057"/>
              </a:buClr>
              <a:buSzPct val="108108"/>
              <a:buChar char="•"/>
            </a:pPr>
            <a:r>
              <a:rPr lang="en-US" b="1" dirty="0"/>
              <a:t>This research will attempt to identify algorithmic correlations between orbital parameters related to near-Earth comets (NECs) based on regression techniques learned in this course</a:t>
            </a:r>
            <a:endParaRPr dirty="0"/>
          </a:p>
          <a:p>
            <a:pPr marL="0" lvl="0" indent="0" algn="l" rtl="0">
              <a:lnSpc>
                <a:spcPct val="90000"/>
              </a:lnSpc>
              <a:spcBef>
                <a:spcPts val="600"/>
              </a:spcBef>
              <a:spcAft>
                <a:spcPts val="0"/>
              </a:spcAft>
              <a:buClr>
                <a:srgbClr val="003057"/>
              </a:buClr>
              <a:buSzPct val="108108"/>
              <a:buNone/>
            </a:pPr>
            <a:endParaRPr dirty="0"/>
          </a:p>
        </p:txBody>
      </p:sp>
      <p:sp>
        <p:nvSpPr>
          <p:cNvPr id="95" name="Google Shape;95;p5"/>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p>
            <a:pPr marL="0" lvl="0" indent="0" algn="l" rtl="0">
              <a:lnSpc>
                <a:spcPct val="90000"/>
              </a:lnSpc>
              <a:spcBef>
                <a:spcPts val="0"/>
              </a:spcBef>
              <a:spcAft>
                <a:spcPts val="0"/>
              </a:spcAft>
              <a:buClr>
                <a:srgbClr val="A7934B"/>
              </a:buClr>
              <a:buSzPts val="3600"/>
              <a:buFont typeface="Roboto"/>
              <a:buNone/>
            </a:pPr>
            <a:r>
              <a:rPr lang="en-US" dirty="0"/>
              <a:t>Project Overview</a:t>
            </a:r>
            <a:endParaRPr dirty="0"/>
          </a:p>
        </p:txBody>
      </p:sp>
      <p:pic>
        <p:nvPicPr>
          <p:cNvPr id="96" name="Google Shape;96;p5" descr="NASA shares photo of C/2022 E3 comet streaking through space"/>
          <p:cNvPicPr preferRelativeResize="0"/>
          <p:nvPr/>
        </p:nvPicPr>
        <p:blipFill rotWithShape="1">
          <a:blip r:embed="rId3">
            <a:alphaModFix/>
          </a:blip>
          <a:srcRect/>
          <a:stretch/>
        </p:blipFill>
        <p:spPr>
          <a:xfrm>
            <a:off x="8055076" y="1458860"/>
            <a:ext cx="3940279" cy="3940279"/>
          </a:xfrm>
          <a:prstGeom prst="rect">
            <a:avLst/>
          </a:prstGeom>
          <a:noFill/>
          <a:ln>
            <a:noFill/>
          </a:ln>
        </p:spPr>
      </p:pic>
      <p:sp>
        <p:nvSpPr>
          <p:cNvPr id="97" name="Google Shape;97;p5"/>
          <p:cNvSpPr txBox="1"/>
          <p:nvPr/>
        </p:nvSpPr>
        <p:spPr>
          <a:xfrm>
            <a:off x="8055075" y="5399150"/>
            <a:ext cx="4004400" cy="492600"/>
          </a:xfrm>
          <a:prstGeom prst="rect">
            <a:avLst/>
          </a:prstGeom>
          <a:noFill/>
          <a:ln>
            <a:noFill/>
          </a:ln>
        </p:spPr>
        <p:txBody>
          <a:bodyPr spcFirstLastPara="1" wrap="square" lIns="91425" tIns="91425" rIns="91425" bIns="91425" numCol="1" anchor="t" anchorCtr="0">
            <a:spAutoFit/>
          </a:bodyPr>
          <a:lstStyle/>
          <a:p>
            <a:pPr marL="0" lvl="0" indent="0" algn="l" rtl="0">
              <a:spcBef>
                <a:spcPts val="0"/>
              </a:spcBef>
              <a:spcAft>
                <a:spcPts val="0"/>
              </a:spcAft>
              <a:buNone/>
            </a:pPr>
            <a:r>
              <a:rPr lang="en-US" sz="1000"/>
              <a:t>https://bgr.com/science/nasa-shares-photo-of-c-2022-e3-comet-streaking-through-space/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p>
            <a:pPr marL="0" lvl="0" indent="0" algn="l" rtl="0">
              <a:lnSpc>
                <a:spcPct val="90000"/>
              </a:lnSpc>
              <a:spcBef>
                <a:spcPts val="0"/>
              </a:spcBef>
              <a:spcAft>
                <a:spcPts val="0"/>
              </a:spcAft>
              <a:buClr>
                <a:srgbClr val="A7934B"/>
              </a:buClr>
              <a:buSzPts val="1800"/>
              <a:buNone/>
            </a:pPr>
            <a:r>
              <a:rPr lang="en-US"/>
              <a:t>Listing of Assessed Attributes</a:t>
            </a:r>
            <a:endParaRPr/>
          </a:p>
        </p:txBody>
      </p:sp>
      <p:graphicFrame>
        <p:nvGraphicFramePr>
          <p:cNvPr id="103" name="Google Shape;103;p2"/>
          <p:cNvGraphicFramePr/>
          <p:nvPr>
            <p:extLst>
              <p:ext uri="{D42A27DB-BD31-4B8C-83A1-F6EECF244321}">
                <p14:modId xmlns:p14="http://schemas.microsoft.com/office/powerpoint/2010/main" val="2334061848"/>
              </p:ext>
            </p:extLst>
          </p:nvPr>
        </p:nvGraphicFramePr>
        <p:xfrm>
          <a:off x="1444659" y="1810608"/>
          <a:ext cx="9321650" cy="3703275"/>
        </p:xfrm>
        <a:graphic>
          <a:graphicData uri="http://schemas.openxmlformats.org/drawingml/2006/table">
            <a:tbl>
              <a:tblPr firstRow="1" bandRow="1">
                <a:noFill/>
                <a:tableStyleId>{E9612C09-B740-44C9-AE18-16CF29F0C85A}</a:tableStyleId>
              </a:tblPr>
              <a:tblGrid>
                <a:gridCol w="4660825">
                  <a:extLst>
                    <a:ext uri="{9D8B030D-6E8A-4147-A177-3AD203B41FA5}">
                      <a16:colId xmlns:a16="http://schemas.microsoft.com/office/drawing/2014/main" val="20000"/>
                    </a:ext>
                  </a:extLst>
                </a:gridCol>
                <a:gridCol w="4660825">
                  <a:extLst>
                    <a:ext uri="{9D8B030D-6E8A-4147-A177-3AD203B41FA5}">
                      <a16:colId xmlns:a16="http://schemas.microsoft.com/office/drawing/2014/main" val="20001"/>
                    </a:ext>
                  </a:extLst>
                </a:gridCol>
              </a:tblGrid>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Predictor Variables [units]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Response Variables [units]</a:t>
                      </a:r>
                      <a:endParaRPr/>
                    </a:p>
                  </a:txBody>
                  <a:tcPr marL="91450" marR="91450" marT="45725" marB="45725" anchor="ctr"/>
                </a:tc>
                <a:extLst>
                  <a:ext uri="{0D108BD9-81ED-4DB2-BD59-A6C34878D82A}">
                    <a16:rowId xmlns:a16="http://schemas.microsoft.com/office/drawing/2014/main" val="10000"/>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Epoch [s]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Orbital Period (P) [yr]</a:t>
                      </a:r>
                      <a:endParaRPr/>
                    </a:p>
                  </a:txBody>
                  <a:tcPr marL="91450" marR="91450" marT="45725" marB="45725" anchor="ctr"/>
                </a:tc>
                <a:extLst>
                  <a:ext uri="{0D108BD9-81ED-4DB2-BD59-A6C34878D82A}">
                    <a16:rowId xmlns:a16="http://schemas.microsoft.com/office/drawing/2014/main" val="10001"/>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Time of Perihelion [s]</a:t>
                      </a:r>
                      <a:endParaRPr/>
                    </a:p>
                  </a:txBody>
                  <a:tcPr marL="91450" marR="91450" marT="45725" marB="45725" anchor="ctr"/>
                </a:tc>
                <a:tc rowSpan="2">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Minimum Orbit Intersection Distance (MOID) [AU]</a:t>
                      </a:r>
                      <a:endParaRPr/>
                    </a:p>
                  </a:txBody>
                  <a:tcPr marL="91450" marR="91450" marT="45725" marB="45725" anchor="ctr"/>
                </a:tc>
                <a:extLst>
                  <a:ext uri="{0D108BD9-81ED-4DB2-BD59-A6C34878D82A}">
                    <a16:rowId xmlns:a16="http://schemas.microsoft.com/office/drawing/2014/main" val="10002"/>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Eccentricity (e) [-]</a:t>
                      </a:r>
                      <a:endParaRPr/>
                    </a:p>
                  </a:txBody>
                  <a:tcPr marL="91450" marR="91450" marT="45725" marB="45725" anchor="ctr"/>
                </a:tc>
                <a:tc vMerge="1">
                  <a:txBody>
                    <a:bodyPr/>
                    <a:lstStyle/>
                    <a:p>
                      <a:endParaRPr lang="en-US"/>
                    </a:p>
                  </a:txBody>
                  <a:tcPr/>
                </a:tc>
                <a:extLst>
                  <a:ext uri="{0D108BD9-81ED-4DB2-BD59-A6C34878D82A}">
                    <a16:rowId xmlns:a16="http://schemas.microsoft.com/office/drawing/2014/main" val="10003"/>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Inclination Angle (i) [deg]</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b="1" u="none" strike="noStrike" cap="none" dirty="0" err="1">
                          <a:solidFill>
                            <a:schemeClr val="lt1"/>
                          </a:solidFill>
                          <a:latin typeface="Roboto"/>
                          <a:ea typeface="Roboto"/>
                          <a:cs typeface="Roboto"/>
                          <a:sym typeface="Roboto"/>
                        </a:rPr>
                        <a:t>Descrptive</a:t>
                      </a:r>
                      <a:r>
                        <a:rPr lang="en-US" sz="1800" b="1" u="none" strike="noStrike" cap="none" dirty="0">
                          <a:solidFill>
                            <a:schemeClr val="lt1"/>
                          </a:solidFill>
                          <a:latin typeface="Roboto"/>
                          <a:ea typeface="Roboto"/>
                          <a:cs typeface="Roboto"/>
                          <a:sym typeface="Roboto"/>
                        </a:rPr>
                        <a:t> Variable</a:t>
                      </a:r>
                      <a:endParaRPr dirty="0"/>
                    </a:p>
                  </a:txBody>
                  <a:tcPr marL="91450" marR="91450" marT="45725" marB="45725" anchor="ctr">
                    <a:solidFill>
                      <a:srgbClr val="B3A369"/>
                    </a:solidFill>
                  </a:tcPr>
                </a:tc>
                <a:extLst>
                  <a:ext uri="{0D108BD9-81ED-4DB2-BD59-A6C34878D82A}">
                    <a16:rowId xmlns:a16="http://schemas.microsoft.com/office/drawing/2014/main" val="10004"/>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Argument of Perihelion (w) [deg]</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Object Name [-]</a:t>
                      </a:r>
                      <a:endParaRPr/>
                    </a:p>
                  </a:txBody>
                  <a:tcPr marL="91450" marR="91450" marT="45725" marB="45725" anchor="ctr"/>
                </a:tc>
                <a:extLst>
                  <a:ext uri="{0D108BD9-81ED-4DB2-BD59-A6C34878D82A}">
                    <a16:rowId xmlns:a16="http://schemas.microsoft.com/office/drawing/2014/main" val="10005"/>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Longitude of Ascending Node (Node) [deg]</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Reference [-]</a:t>
                      </a:r>
                      <a:endParaRPr/>
                    </a:p>
                  </a:txBody>
                  <a:tcPr marL="91450" marR="91450" marT="45725" marB="45725" anchor="ctr"/>
                </a:tc>
                <a:extLst>
                  <a:ext uri="{0D108BD9-81ED-4DB2-BD59-A6C34878D82A}">
                    <a16:rowId xmlns:a16="http://schemas.microsoft.com/office/drawing/2014/main" val="10006"/>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Perihelion Distance (q) [AU]</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Source [-]</a:t>
                      </a:r>
                      <a:endParaRPr/>
                    </a:p>
                  </a:txBody>
                  <a:tcPr marL="91450" marR="91450" marT="45725" marB="45725" anchor="ctr"/>
                </a:tc>
                <a:extLst>
                  <a:ext uri="{0D108BD9-81ED-4DB2-BD59-A6C34878D82A}">
                    <a16:rowId xmlns:a16="http://schemas.microsoft.com/office/drawing/2014/main" val="10007"/>
                  </a:ext>
                </a:extLst>
              </a:tr>
              <a:tr h="411475">
                <a:tc>
                  <a:txBody>
                    <a:bodyPr/>
                    <a:lstStyle/>
                    <a:p>
                      <a:pPr marL="0" marR="0" lvl="0" indent="0" algn="ctr" rtl="0">
                        <a:lnSpc>
                          <a:spcPct val="100000"/>
                        </a:lnSpc>
                        <a:spcBef>
                          <a:spcPts val="0"/>
                        </a:spcBef>
                        <a:spcAft>
                          <a:spcPts val="0"/>
                        </a:spcAft>
                        <a:buNone/>
                      </a:pPr>
                      <a:r>
                        <a:rPr lang="en-US" sz="1800" u="none" strike="noStrike" cap="none">
                          <a:latin typeface="Roboto"/>
                          <a:ea typeface="Roboto"/>
                          <a:cs typeface="Roboto"/>
                          <a:sym typeface="Roboto"/>
                        </a:rPr>
                        <a:t>Aphelion Distance (Q) [AU]</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1800" u="none" strike="noStrike" cap="none" dirty="0">
                        <a:latin typeface="Roboto"/>
                        <a:ea typeface="Roboto"/>
                        <a:cs typeface="Roboto"/>
                        <a:sym typeface="Roboto"/>
                      </a:endParaRPr>
                    </a:p>
                  </a:txBody>
                  <a:tcPr marL="91450" marR="91450" marT="45725" marB="457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body" idx="1"/>
          </p:nvPr>
        </p:nvSpPr>
        <p:spPr>
          <a:xfrm>
            <a:off x="381000" y="1294998"/>
            <a:ext cx="11132574" cy="3641437"/>
          </a:xfrm>
          <a:prstGeom prst="rect">
            <a:avLst/>
          </a:prstGeom>
          <a:noFill/>
          <a:ln>
            <a:noFill/>
          </a:ln>
        </p:spPr>
        <p:txBody>
          <a:bodyPr spcFirstLastPara="1" wrap="square" lIns="91425" tIns="45700" rIns="91425" bIns="45700" numCol="1" anchor="t" anchorCtr="0">
            <a:normAutofit/>
          </a:bodyPr>
          <a:lstStyle/>
          <a:p>
            <a:pPr marL="571500" lvl="0" indent="-495300" algn="just" rtl="0">
              <a:lnSpc>
                <a:spcPct val="100000"/>
              </a:lnSpc>
              <a:spcBef>
                <a:spcPts val="600"/>
              </a:spcBef>
              <a:spcAft>
                <a:spcPts val="0"/>
              </a:spcAft>
              <a:buSzPts val="2400"/>
              <a:buFont typeface="Arial"/>
              <a:buAutoNum type="arabicPeriod"/>
            </a:pPr>
            <a:r>
              <a:rPr lang="en-US" sz="2000" u="none" strike="noStrike" dirty="0">
                <a:solidFill>
                  <a:srgbClr val="000000"/>
                </a:solidFill>
                <a:latin typeface="Roboto"/>
                <a:ea typeface="Roboto"/>
                <a:cs typeface="Roboto"/>
                <a:sym typeface="Roboto"/>
              </a:rPr>
              <a:t>Which orbital elements best predict the minimum distance between the comet and Earth (MOID)? Are all input parameters significant? Is the MOID impacted more by the orbit eccentricity (e) or its critical angles (</a:t>
            </a:r>
            <a:r>
              <a:rPr lang="en-US" sz="2000" u="none" strike="noStrike" dirty="0" err="1">
                <a:solidFill>
                  <a:srgbClr val="000000"/>
                </a:solidFill>
                <a:latin typeface="Roboto"/>
                <a:ea typeface="Roboto"/>
                <a:cs typeface="Roboto"/>
                <a:sym typeface="Roboto"/>
              </a:rPr>
              <a:t>i</a:t>
            </a:r>
            <a:r>
              <a:rPr lang="en-US" sz="2000" u="none" strike="noStrike" dirty="0">
                <a:solidFill>
                  <a:srgbClr val="000000"/>
                </a:solidFill>
                <a:latin typeface="Roboto"/>
                <a:ea typeface="Roboto"/>
                <a:cs typeface="Roboto"/>
                <a:sym typeface="Roboto"/>
              </a:rPr>
              <a:t>, w, Node)?</a:t>
            </a:r>
            <a:endParaRPr sz="2000" dirty="0"/>
          </a:p>
          <a:p>
            <a:pPr marL="571500" lvl="0" indent="-495300" algn="just" rtl="0">
              <a:lnSpc>
                <a:spcPct val="100000"/>
              </a:lnSpc>
              <a:spcBef>
                <a:spcPts val="1200"/>
              </a:spcBef>
              <a:spcAft>
                <a:spcPts val="0"/>
              </a:spcAft>
              <a:buSzPts val="2400"/>
              <a:buFont typeface="Arial"/>
              <a:buAutoNum type="arabicPeriod"/>
            </a:pPr>
            <a:r>
              <a:rPr lang="en-US" sz="2000" u="none" strike="noStrike" dirty="0">
                <a:solidFill>
                  <a:srgbClr val="000000"/>
                </a:solidFill>
                <a:latin typeface="Roboto"/>
                <a:ea typeface="Roboto"/>
                <a:cs typeface="Roboto"/>
                <a:sym typeface="Roboto"/>
              </a:rPr>
              <a:t>Do the minimum (q) and maximum (Q) distances between the comet and the Sun have an impact on the orbital period (P)? Additionally, are these minimum and maximum distance values correlated or do they depend on some or all other orbital elements?</a:t>
            </a:r>
            <a:endParaRPr sz="2000" dirty="0"/>
          </a:p>
          <a:p>
            <a:pPr marL="571500" lvl="0" indent="-495300" algn="just" rtl="0">
              <a:lnSpc>
                <a:spcPct val="100000"/>
              </a:lnSpc>
              <a:spcBef>
                <a:spcPts val="1200"/>
              </a:spcBef>
              <a:spcAft>
                <a:spcPts val="600"/>
              </a:spcAft>
              <a:buSzPts val="2400"/>
              <a:buFont typeface="Arial"/>
              <a:buAutoNum type="arabicPeriod"/>
            </a:pPr>
            <a:r>
              <a:rPr lang="en-US" sz="2000" u="none" strike="noStrike" dirty="0">
                <a:solidFill>
                  <a:srgbClr val="000000"/>
                </a:solidFill>
                <a:latin typeface="Roboto"/>
                <a:ea typeface="Roboto"/>
                <a:cs typeface="Roboto"/>
                <a:sym typeface="Roboto"/>
              </a:rPr>
              <a:t>Is there any relationship between the two response variables, MOID and P? Is there a way to predict likelihood and/or frequency of a Near-Earth comet sighting? Provide justifications using the results of the regression analysis.</a:t>
            </a:r>
            <a:endParaRPr sz="2000" dirty="0"/>
          </a:p>
        </p:txBody>
      </p:sp>
      <p:sp>
        <p:nvSpPr>
          <p:cNvPr id="110" name="Google Shape;110;p3"/>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numCol="1" anchor="ctr" anchorCtr="0">
            <a:normAutofit/>
          </a:bodyPr>
          <a:lstStyle/>
          <a:p>
            <a:pPr marL="0" lvl="0" indent="0" algn="l" rtl="0">
              <a:lnSpc>
                <a:spcPct val="90000"/>
              </a:lnSpc>
              <a:spcBef>
                <a:spcPts val="0"/>
              </a:spcBef>
              <a:spcAft>
                <a:spcPts val="0"/>
              </a:spcAft>
              <a:buClr>
                <a:srgbClr val="A7934B"/>
              </a:buClr>
              <a:buSzPts val="1800"/>
              <a:buNone/>
            </a:pPr>
            <a:r>
              <a:rPr lang="en-US"/>
              <a:t>Proposed Research 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e4d9b56176_0_3"/>
          <p:cNvSpPr txBox="1">
            <a:spLocks noGrp="1"/>
          </p:cNvSpPr>
          <p:nvPr>
            <p:ph type="body" idx="1"/>
          </p:nvPr>
        </p:nvSpPr>
        <p:spPr>
          <a:xfrm>
            <a:off x="381000" y="1215474"/>
            <a:ext cx="5504100" cy="4721475"/>
          </a:xfrm>
          <a:prstGeom prst="rect">
            <a:avLst/>
          </a:prstGeom>
        </p:spPr>
        <p:txBody>
          <a:bodyPr spcFirstLastPara="1" wrap="square" lIns="91425" tIns="45700" rIns="91425" bIns="45700" numCol="1" anchor="t" anchorCtr="0">
            <a:normAutofit/>
          </a:bodyPr>
          <a:lstStyle/>
          <a:p>
            <a:pPr marL="457200" lvl="0" indent="-381000" algn="l" rtl="0">
              <a:spcBef>
                <a:spcPts val="1000"/>
              </a:spcBef>
              <a:spcAft>
                <a:spcPts val="0"/>
              </a:spcAft>
              <a:buSzPts val="2400"/>
              <a:buAutoNum type="arabicPeriod"/>
            </a:pPr>
            <a:r>
              <a:rPr lang="en-US" b="1" dirty="0"/>
              <a:t>Checking for Missing Values</a:t>
            </a:r>
            <a:endParaRPr b="1" dirty="0"/>
          </a:p>
          <a:p>
            <a:pPr marL="127000" lvl="0" indent="0" algn="l" rtl="0">
              <a:spcBef>
                <a:spcPts val="0"/>
              </a:spcBef>
              <a:spcAft>
                <a:spcPts val="0"/>
              </a:spcAft>
              <a:buSzPts val="1600"/>
              <a:buNone/>
            </a:pPr>
            <a:r>
              <a:rPr lang="en-US" sz="1600" dirty="0"/>
              <a:t>Some problematic columns existed within our dataset. Namely those for the non-gravitational acceleration parameters in different directions (A1, A2, A3) and the time span of the data arc used (DT).</a:t>
            </a:r>
            <a:endParaRPr sz="1600" dirty="0"/>
          </a:p>
          <a:p>
            <a:pPr marL="914400" lvl="0" indent="0" algn="l" rtl="0">
              <a:spcBef>
                <a:spcPts val="1000"/>
              </a:spcBef>
              <a:spcAft>
                <a:spcPts val="0"/>
              </a:spcAft>
              <a:buNone/>
            </a:pPr>
            <a:endParaRPr sz="1600" dirty="0"/>
          </a:p>
          <a:p>
            <a:pPr marL="76200" lvl="0" indent="0" algn="l" rtl="0">
              <a:spcBef>
                <a:spcPts val="1000"/>
              </a:spcBef>
              <a:spcAft>
                <a:spcPts val="0"/>
              </a:spcAft>
              <a:buSzPts val="2400"/>
              <a:buNone/>
            </a:pPr>
            <a:r>
              <a:rPr lang="en-US" b="1" dirty="0"/>
              <a:t>2. Handling Missing Values</a:t>
            </a:r>
            <a:endParaRPr b="1" dirty="0"/>
          </a:p>
          <a:p>
            <a:pPr marL="127000" lvl="0" indent="0" algn="l" rtl="0">
              <a:spcBef>
                <a:spcPts val="0"/>
              </a:spcBef>
              <a:spcAft>
                <a:spcPts val="0"/>
              </a:spcAft>
              <a:buSzPts val="1600"/>
              <a:buNone/>
            </a:pPr>
            <a:r>
              <a:rPr lang="en-US" sz="1600" dirty="0"/>
              <a:t>Given the large number of NaN values and the columns’ lack of importance to our analysis, we decided to drop these columns from our dataset.</a:t>
            </a:r>
            <a:endParaRPr sz="1600" dirty="0"/>
          </a:p>
          <a:p>
            <a:pPr marL="0" lvl="0" indent="0" algn="l" rtl="0">
              <a:spcBef>
                <a:spcPts val="1000"/>
              </a:spcBef>
              <a:spcAft>
                <a:spcPts val="0"/>
              </a:spcAft>
              <a:buNone/>
            </a:pPr>
            <a:endParaRPr sz="1600" dirty="0"/>
          </a:p>
          <a:p>
            <a:pPr marL="76200" lvl="0" indent="0" algn="l" rtl="0">
              <a:spcBef>
                <a:spcPts val="1000"/>
              </a:spcBef>
              <a:spcAft>
                <a:spcPts val="0"/>
              </a:spcAft>
              <a:buSzPts val="2400"/>
              <a:buNone/>
            </a:pPr>
            <a:r>
              <a:rPr lang="en-US" b="1" dirty="0"/>
              <a:t>3. Diagnosis for Outliers</a:t>
            </a:r>
            <a:endParaRPr b="1" dirty="0"/>
          </a:p>
          <a:p>
            <a:pPr marL="127000" lvl="0" indent="0" algn="l" rtl="0">
              <a:spcBef>
                <a:spcPts val="0"/>
              </a:spcBef>
              <a:spcAft>
                <a:spcPts val="0"/>
              </a:spcAft>
              <a:buSzPts val="1600"/>
              <a:buNone/>
            </a:pPr>
            <a:r>
              <a:rPr lang="en-US" sz="1600" dirty="0"/>
              <a:t>Also wanted to check for outliers and handle them in the case of any problematic observations.</a:t>
            </a:r>
            <a:endParaRPr sz="1600" dirty="0"/>
          </a:p>
        </p:txBody>
      </p:sp>
      <p:sp>
        <p:nvSpPr>
          <p:cNvPr id="117" name="Google Shape;117;g2e4d9b56176_0_3"/>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Data Preprocessing</a:t>
            </a:r>
            <a:endParaRPr/>
          </a:p>
        </p:txBody>
      </p:sp>
      <p:pic>
        <p:nvPicPr>
          <p:cNvPr id="118" name="Google Shape;118;g2e4d9b56176_0_3"/>
          <p:cNvPicPr preferRelativeResize="0"/>
          <p:nvPr/>
        </p:nvPicPr>
        <p:blipFill>
          <a:blip r:embed="rId3">
            <a:alphaModFix/>
          </a:blip>
          <a:stretch>
            <a:fillRect/>
          </a:stretch>
        </p:blipFill>
        <p:spPr>
          <a:xfrm>
            <a:off x="5808900" y="577800"/>
            <a:ext cx="4769450" cy="2397975"/>
          </a:xfrm>
          <a:prstGeom prst="rect">
            <a:avLst/>
          </a:prstGeom>
          <a:noFill/>
          <a:ln>
            <a:noFill/>
          </a:ln>
        </p:spPr>
      </p:pic>
      <p:pic>
        <p:nvPicPr>
          <p:cNvPr id="119" name="Google Shape;119;g2e4d9b56176_0_3"/>
          <p:cNvPicPr preferRelativeResize="0"/>
          <p:nvPr/>
        </p:nvPicPr>
        <p:blipFill>
          <a:blip r:embed="rId4">
            <a:alphaModFix/>
          </a:blip>
          <a:stretch>
            <a:fillRect/>
          </a:stretch>
        </p:blipFill>
        <p:spPr>
          <a:xfrm>
            <a:off x="6037500" y="3128175"/>
            <a:ext cx="4911901" cy="280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e5045943d2_1_3"/>
          <p:cNvSpPr txBox="1">
            <a:spLocks noGrp="1"/>
          </p:cNvSpPr>
          <p:nvPr>
            <p:ph type="body" idx="1"/>
          </p:nvPr>
        </p:nvSpPr>
        <p:spPr>
          <a:xfrm>
            <a:off x="381000" y="1215474"/>
            <a:ext cx="5400675" cy="4503475"/>
          </a:xfrm>
          <a:prstGeom prst="rect">
            <a:avLst/>
          </a:prstGeom>
        </p:spPr>
        <p:txBody>
          <a:bodyPr spcFirstLastPara="1" wrap="square" lIns="91425" tIns="45700" rIns="91425" bIns="45700" numCol="1" anchor="t" anchorCtr="0">
            <a:normAutofit/>
          </a:bodyPr>
          <a:lstStyle/>
          <a:p>
            <a:pPr marL="0" lvl="0" indent="0" algn="l" rtl="0">
              <a:spcBef>
                <a:spcPts val="1000"/>
              </a:spcBef>
              <a:spcAft>
                <a:spcPts val="0"/>
              </a:spcAft>
              <a:buNone/>
            </a:pPr>
            <a:r>
              <a:rPr lang="en-US" b="1" dirty="0"/>
              <a:t>4.  Looking at Initial Characteristics</a:t>
            </a:r>
            <a:endParaRPr b="1" dirty="0"/>
          </a:p>
          <a:p>
            <a:pPr marL="127000" lvl="0" indent="0" algn="l" rtl="0">
              <a:spcBef>
                <a:spcPts val="1000"/>
              </a:spcBef>
              <a:spcAft>
                <a:spcPts val="0"/>
              </a:spcAft>
              <a:buSzPts val="1600"/>
              <a:buNone/>
            </a:pPr>
            <a:r>
              <a:rPr lang="en-US" sz="1600" dirty="0"/>
              <a:t>Performed exploratory data analysis to further understand the data’s characteristics and distribution.</a:t>
            </a:r>
            <a:endParaRPr sz="1600" dirty="0"/>
          </a:p>
          <a:p>
            <a:pPr marL="914400" lvl="0" indent="0" algn="l" rtl="0">
              <a:spcBef>
                <a:spcPts val="1000"/>
              </a:spcBef>
              <a:spcAft>
                <a:spcPts val="0"/>
              </a:spcAft>
              <a:buNone/>
            </a:pPr>
            <a:endParaRPr sz="1600" dirty="0"/>
          </a:p>
          <a:p>
            <a:pPr marL="0" lvl="0" indent="0" algn="l" rtl="0">
              <a:spcBef>
                <a:spcPts val="1000"/>
              </a:spcBef>
              <a:spcAft>
                <a:spcPts val="0"/>
              </a:spcAft>
              <a:buNone/>
            </a:pPr>
            <a:r>
              <a:rPr lang="en-US" b="1" dirty="0"/>
              <a:t>5. Standardizing the Data</a:t>
            </a:r>
            <a:endParaRPr b="1" dirty="0"/>
          </a:p>
          <a:p>
            <a:pPr marL="127000" lvl="0" indent="0" algn="l" rtl="0">
              <a:spcBef>
                <a:spcPts val="1000"/>
              </a:spcBef>
              <a:spcAft>
                <a:spcPts val="0"/>
              </a:spcAft>
              <a:buSzPts val="1600"/>
              <a:buNone/>
            </a:pPr>
            <a:r>
              <a:rPr lang="en-US" sz="1600" dirty="0"/>
              <a:t>Created a standardized version of our data in the case that it was needed for a certain type of model.</a:t>
            </a:r>
            <a:endParaRPr sz="1600" dirty="0"/>
          </a:p>
          <a:p>
            <a:pPr marL="0" lvl="0" indent="0" algn="l" rtl="0">
              <a:spcBef>
                <a:spcPts val="1000"/>
              </a:spcBef>
              <a:spcAft>
                <a:spcPts val="0"/>
              </a:spcAft>
              <a:buNone/>
            </a:pPr>
            <a:endParaRPr sz="1600" dirty="0"/>
          </a:p>
          <a:p>
            <a:pPr marL="0" lvl="0" indent="0" algn="l" rtl="0">
              <a:spcBef>
                <a:spcPts val="1000"/>
              </a:spcBef>
              <a:spcAft>
                <a:spcPts val="0"/>
              </a:spcAft>
              <a:buNone/>
            </a:pPr>
            <a:r>
              <a:rPr lang="en-US" b="1" dirty="0"/>
              <a:t>6. Creating Preliminary Plots</a:t>
            </a:r>
            <a:endParaRPr b="1" dirty="0"/>
          </a:p>
          <a:p>
            <a:pPr marL="127000" lvl="0" indent="0" algn="l" rtl="0">
              <a:spcBef>
                <a:spcPts val="1000"/>
              </a:spcBef>
              <a:spcAft>
                <a:spcPts val="0"/>
              </a:spcAft>
              <a:buSzPts val="1600"/>
              <a:buNone/>
            </a:pPr>
            <a:r>
              <a:rPr lang="en-US" sz="1600" dirty="0"/>
              <a:t>Visualized the relationship between some key features like Eccentricity and Perihelion Distance, Eccentricity and Inclination, and between Perihelion Distance and all orbital elements. </a:t>
            </a:r>
            <a:endParaRPr sz="1600" dirty="0"/>
          </a:p>
        </p:txBody>
      </p:sp>
      <p:sp>
        <p:nvSpPr>
          <p:cNvPr id="126" name="Google Shape;126;g2e5045943d2_1_3"/>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Data Preprocessing</a:t>
            </a:r>
            <a:endParaRPr/>
          </a:p>
        </p:txBody>
      </p:sp>
      <p:pic>
        <p:nvPicPr>
          <p:cNvPr id="127" name="Google Shape;127;g2e5045943d2_1_3"/>
          <p:cNvPicPr preferRelativeResize="0"/>
          <p:nvPr/>
        </p:nvPicPr>
        <p:blipFill>
          <a:blip r:embed="rId3">
            <a:alphaModFix/>
          </a:blip>
          <a:stretch>
            <a:fillRect/>
          </a:stretch>
        </p:blipFill>
        <p:spPr>
          <a:xfrm>
            <a:off x="5833175" y="659472"/>
            <a:ext cx="2895600" cy="3000375"/>
          </a:xfrm>
          <a:prstGeom prst="rect">
            <a:avLst/>
          </a:prstGeom>
          <a:noFill/>
          <a:ln>
            <a:noFill/>
          </a:ln>
        </p:spPr>
      </p:pic>
      <p:pic>
        <p:nvPicPr>
          <p:cNvPr id="128" name="Google Shape;128;g2e5045943d2_1_3"/>
          <p:cNvPicPr preferRelativeResize="0"/>
          <p:nvPr/>
        </p:nvPicPr>
        <p:blipFill>
          <a:blip r:embed="rId4">
            <a:alphaModFix/>
          </a:blip>
          <a:stretch>
            <a:fillRect/>
          </a:stretch>
        </p:blipFill>
        <p:spPr>
          <a:xfrm>
            <a:off x="8728775" y="592797"/>
            <a:ext cx="3133725" cy="3133725"/>
          </a:xfrm>
          <a:prstGeom prst="rect">
            <a:avLst/>
          </a:prstGeom>
          <a:noFill/>
          <a:ln>
            <a:noFill/>
          </a:ln>
        </p:spPr>
      </p:pic>
      <p:pic>
        <p:nvPicPr>
          <p:cNvPr id="129" name="Google Shape;129;g2e5045943d2_1_3"/>
          <p:cNvPicPr preferRelativeResize="0"/>
          <p:nvPr/>
        </p:nvPicPr>
        <p:blipFill>
          <a:blip r:embed="rId5">
            <a:alphaModFix/>
          </a:blip>
          <a:stretch>
            <a:fillRect/>
          </a:stretch>
        </p:blipFill>
        <p:spPr>
          <a:xfrm>
            <a:off x="5896748" y="4480525"/>
            <a:ext cx="5914250" cy="123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g2e4d9b56176_0_9"/>
          <p:cNvSpPr txBox="1">
            <a:spLocks noGrp="1"/>
          </p:cNvSpPr>
          <p:nvPr>
            <p:ph type="title"/>
          </p:nvPr>
        </p:nvSpPr>
        <p:spPr>
          <a:xfrm>
            <a:off x="407406" y="191810"/>
            <a:ext cx="11430030" cy="711491"/>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dirty="0"/>
              <a:t>RQ1: Regression Modeling</a:t>
            </a:r>
          </a:p>
        </p:txBody>
      </p:sp>
      <p:sp>
        <p:nvSpPr>
          <p:cNvPr id="3" name="Google Shape;142;g2e4d9b56176_0_15">
            <a:extLst>
              <a:ext uri="{FF2B5EF4-FFF2-40B4-BE49-F238E27FC236}">
                <a16:creationId xmlns:a16="http://schemas.microsoft.com/office/drawing/2014/main" id="{129F219D-268A-93D4-A581-70914A642D16}"/>
              </a:ext>
            </a:extLst>
          </p:cNvPr>
          <p:cNvSpPr txBox="1">
            <a:spLocks noGrp="1"/>
          </p:cNvSpPr>
          <p:nvPr>
            <p:ph type="body" idx="1"/>
          </p:nvPr>
        </p:nvSpPr>
        <p:spPr>
          <a:xfrm>
            <a:off x="381000" y="1215475"/>
            <a:ext cx="6775174" cy="4882800"/>
          </a:xfrm>
          <a:prstGeom prst="rect">
            <a:avLst/>
          </a:prstGeom>
        </p:spPr>
        <p:txBody>
          <a:bodyPr spcFirstLastPara="1" wrap="square" lIns="91425" tIns="45700" rIns="91425" bIns="45700" numCol="1" anchor="t" anchorCtr="0">
            <a:normAutofit/>
          </a:bodyPr>
          <a:lstStyle/>
          <a:p>
            <a:pPr marL="0" lvl="0" indent="0" algn="l" rtl="0">
              <a:lnSpc>
                <a:spcPct val="115000"/>
              </a:lnSpc>
              <a:spcBef>
                <a:spcPts val="1200"/>
              </a:spcBef>
              <a:spcAft>
                <a:spcPts val="0"/>
              </a:spcAft>
              <a:buNone/>
            </a:pPr>
            <a:r>
              <a:rPr lang="en-US" sz="1600" dirty="0"/>
              <a:t>We found out that variables namely </a:t>
            </a:r>
            <a:r>
              <a:rPr lang="en-US" sz="1600" dirty="0" err="1"/>
              <a:t>q..AU</a:t>
            </a:r>
            <a:r>
              <a:rPr lang="en-US" sz="1600" dirty="0"/>
              <a:t>., </a:t>
            </a:r>
            <a:r>
              <a:rPr lang="en-US" sz="1600" dirty="0" err="1"/>
              <a:t>Node..deg</a:t>
            </a:r>
            <a:r>
              <a:rPr lang="en-US" sz="1600" dirty="0"/>
              <a:t>., </a:t>
            </a:r>
            <a:r>
              <a:rPr lang="en-US" sz="1600" dirty="0" err="1"/>
              <a:t>w..deg</a:t>
            </a:r>
            <a:r>
              <a:rPr lang="en-US" sz="1600" dirty="0"/>
              <a:t>., and e are significant predictor variables.</a:t>
            </a:r>
          </a:p>
          <a:p>
            <a:pPr marL="0" lvl="0" indent="0" algn="l" rtl="0">
              <a:lnSpc>
                <a:spcPct val="115000"/>
              </a:lnSpc>
              <a:spcBef>
                <a:spcPts val="1200"/>
              </a:spcBef>
              <a:spcAft>
                <a:spcPts val="0"/>
              </a:spcAft>
              <a:buNone/>
            </a:pPr>
            <a:r>
              <a:rPr lang="en-US" sz="1600" dirty="0"/>
              <a:t>This means these orbital elements best predict the minimum distance between the comet and Earth (MOID)? </a:t>
            </a:r>
          </a:p>
          <a:p>
            <a:pPr marL="0" lvl="0" indent="0" algn="l" rtl="0">
              <a:lnSpc>
                <a:spcPct val="115000"/>
              </a:lnSpc>
              <a:spcBef>
                <a:spcPts val="1200"/>
              </a:spcBef>
              <a:spcAft>
                <a:spcPts val="0"/>
              </a:spcAft>
              <a:buNone/>
            </a:pPr>
            <a:r>
              <a:rPr lang="en-US" sz="1600" dirty="0"/>
              <a:t>We further conducted model diagnosis focusing on normality testing, nonconstant variance, multicollinearity, and outlier values. </a:t>
            </a:r>
            <a:endParaRPr sz="1600" dirty="0"/>
          </a:p>
          <a:p>
            <a:pPr marL="457200" lvl="0" indent="-330200" algn="l" rtl="0">
              <a:lnSpc>
                <a:spcPct val="115000"/>
              </a:lnSpc>
              <a:spcBef>
                <a:spcPts val="1200"/>
              </a:spcBef>
              <a:spcAft>
                <a:spcPts val="0"/>
              </a:spcAft>
              <a:buClr>
                <a:srgbClr val="003057"/>
              </a:buClr>
              <a:buSzPts val="1600"/>
              <a:buChar char="●"/>
            </a:pPr>
            <a:r>
              <a:rPr lang="en-US" sz="1600" b="1" dirty="0"/>
              <a:t>Normality:</a:t>
            </a:r>
            <a:r>
              <a:rPr lang="en-US" sz="1600" dirty="0"/>
              <a:t> Not normally distributed residuals</a:t>
            </a:r>
          </a:p>
          <a:p>
            <a:pPr marL="457200" lvl="0" indent="-330200" algn="l" rtl="0">
              <a:lnSpc>
                <a:spcPct val="115000"/>
              </a:lnSpc>
              <a:spcBef>
                <a:spcPts val="0"/>
              </a:spcBef>
              <a:spcAft>
                <a:spcPts val="0"/>
              </a:spcAft>
              <a:buClr>
                <a:srgbClr val="003057"/>
              </a:buClr>
              <a:buSzPts val="1600"/>
              <a:buChar char="●"/>
            </a:pPr>
            <a:r>
              <a:rPr lang="en-US" sz="1600" b="1" dirty="0"/>
              <a:t>NCV:</a:t>
            </a:r>
            <a:r>
              <a:rPr lang="en-US" sz="1600" dirty="0"/>
              <a:t> Presence of heteroskedasticity</a:t>
            </a:r>
          </a:p>
          <a:p>
            <a:pPr marL="457200" lvl="0" indent="-330200" algn="l" rtl="0">
              <a:lnSpc>
                <a:spcPct val="115000"/>
              </a:lnSpc>
              <a:spcBef>
                <a:spcPts val="0"/>
              </a:spcBef>
              <a:spcAft>
                <a:spcPts val="0"/>
              </a:spcAft>
              <a:buClr>
                <a:srgbClr val="003057"/>
              </a:buClr>
              <a:buSzPts val="1600"/>
              <a:buChar char="●"/>
            </a:pPr>
            <a:r>
              <a:rPr lang="en-US" sz="1600" b="1" dirty="0"/>
              <a:t>Multicollinearity (VIF):</a:t>
            </a:r>
            <a:r>
              <a:rPr lang="en-US" sz="1600" dirty="0"/>
              <a:t> Four multicollinearity: </a:t>
            </a:r>
            <a:r>
              <a:rPr lang="en-US" sz="1600" dirty="0" err="1"/>
              <a:t>Epoch..TDB</a:t>
            </a:r>
            <a:r>
              <a:rPr lang="en-US" sz="1600" dirty="0"/>
              <a:t>., TP..TDB., Q..AU., and P..</a:t>
            </a:r>
            <a:r>
              <a:rPr lang="en-US" sz="1600" dirty="0" err="1"/>
              <a:t>yr</a:t>
            </a:r>
            <a:r>
              <a:rPr lang="en-US" sz="1600" dirty="0"/>
              <a:t>.</a:t>
            </a:r>
          </a:p>
          <a:p>
            <a:pPr marL="457200" lvl="0" indent="-330200" algn="l" rtl="0">
              <a:lnSpc>
                <a:spcPct val="115000"/>
              </a:lnSpc>
              <a:spcBef>
                <a:spcPts val="0"/>
              </a:spcBef>
              <a:spcAft>
                <a:spcPts val="0"/>
              </a:spcAft>
              <a:buClr>
                <a:srgbClr val="003057"/>
              </a:buClr>
              <a:buSzPts val="1600"/>
              <a:buChar char="●"/>
            </a:pPr>
            <a:r>
              <a:rPr lang="en-US" sz="1600" b="1" dirty="0"/>
              <a:t>Cook’s Distance:</a:t>
            </a:r>
            <a:r>
              <a:rPr lang="en-US" sz="1600" dirty="0"/>
              <a:t> </a:t>
            </a:r>
            <a:r>
              <a:rPr lang="en-US" sz="1600" dirty="0">
                <a:solidFill>
                  <a:schemeClr val="dk1"/>
                </a:solidFill>
              </a:rPr>
              <a:t>5 outlier observations at 5, 158, 6, 22, and 160.</a:t>
            </a:r>
          </a:p>
          <a:p>
            <a:pPr marL="457200" lvl="0" indent="-330200" algn="l" rtl="0">
              <a:lnSpc>
                <a:spcPct val="115000"/>
              </a:lnSpc>
              <a:spcBef>
                <a:spcPts val="0"/>
              </a:spcBef>
              <a:spcAft>
                <a:spcPts val="0"/>
              </a:spcAft>
              <a:buClr>
                <a:srgbClr val="003057"/>
              </a:buClr>
              <a:buSzPts val="1600"/>
              <a:buChar char="●"/>
            </a:pPr>
            <a:endParaRPr lang="en-US" sz="1600" dirty="0">
              <a:solidFill>
                <a:schemeClr val="dk1"/>
              </a:solidFill>
            </a:endParaRPr>
          </a:p>
          <a:p>
            <a:pPr marL="0" lvl="0" indent="0" algn="l" rtl="0">
              <a:lnSpc>
                <a:spcPct val="115000"/>
              </a:lnSpc>
              <a:spcBef>
                <a:spcPts val="0"/>
              </a:spcBef>
              <a:spcAft>
                <a:spcPts val="0"/>
              </a:spcAft>
              <a:buClr>
                <a:srgbClr val="003057"/>
              </a:buClr>
              <a:buSzPts val="1600"/>
              <a:buNone/>
            </a:pPr>
            <a:r>
              <a:rPr lang="en-US" sz="1600" dirty="0">
                <a:solidFill>
                  <a:schemeClr val="dk1"/>
                </a:solidFill>
              </a:rPr>
              <a:t>We further conducted stepwise and LASSO regression model for better model performance</a:t>
            </a:r>
          </a:p>
        </p:txBody>
      </p:sp>
      <p:pic>
        <p:nvPicPr>
          <p:cNvPr id="5" name="Picture 4">
            <a:extLst>
              <a:ext uri="{FF2B5EF4-FFF2-40B4-BE49-F238E27FC236}">
                <a16:creationId xmlns:a16="http://schemas.microsoft.com/office/drawing/2014/main" id="{AF9964E4-81CD-803C-999A-8724D6079DF5}"/>
              </a:ext>
            </a:extLst>
          </p:cNvPr>
          <p:cNvPicPr>
            <a:picLocks noChangeAspect="1"/>
          </p:cNvPicPr>
          <p:nvPr/>
        </p:nvPicPr>
        <p:blipFill rotWithShape="1">
          <a:blip r:embed="rId3"/>
          <a:srcRect l="3342" t="19227" r="68207" b="38358"/>
          <a:stretch/>
        </p:blipFill>
        <p:spPr>
          <a:xfrm>
            <a:off x="7437823" y="1699591"/>
            <a:ext cx="4124699" cy="34588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e4d9b56176_0_15"/>
          <p:cNvSpPr txBox="1">
            <a:spLocks noGrp="1"/>
          </p:cNvSpPr>
          <p:nvPr>
            <p:ph type="body" idx="1"/>
          </p:nvPr>
        </p:nvSpPr>
        <p:spPr>
          <a:xfrm>
            <a:off x="381000" y="1374501"/>
            <a:ext cx="6856800" cy="4882800"/>
          </a:xfrm>
          <a:prstGeom prst="rect">
            <a:avLst/>
          </a:prstGeom>
        </p:spPr>
        <p:txBody>
          <a:bodyPr spcFirstLastPara="1" wrap="square" lIns="91425" tIns="45700" rIns="91425" bIns="45700" numCol="1" anchor="t" anchorCtr="0">
            <a:normAutofit/>
          </a:bodyPr>
          <a:lstStyle/>
          <a:p>
            <a:pPr marL="0" lvl="0" indent="0" algn="l" rtl="0">
              <a:lnSpc>
                <a:spcPct val="115000"/>
              </a:lnSpc>
              <a:spcBef>
                <a:spcPts val="1200"/>
              </a:spcBef>
              <a:spcAft>
                <a:spcPts val="0"/>
              </a:spcAft>
              <a:buNone/>
            </a:pPr>
            <a:r>
              <a:rPr lang="en-US" sz="1600" dirty="0"/>
              <a:t>We used the step function to perform forward stepwise regression that we started with a simple model and adding predictors incrementally based on the AIC criterion. </a:t>
            </a:r>
            <a:endParaRPr sz="1600" dirty="0"/>
          </a:p>
          <a:p>
            <a:pPr marL="0" lvl="0" indent="0" algn="l" rtl="0">
              <a:lnSpc>
                <a:spcPct val="115000"/>
              </a:lnSpc>
              <a:spcBef>
                <a:spcPts val="1200"/>
              </a:spcBef>
              <a:spcAft>
                <a:spcPts val="0"/>
              </a:spcAft>
              <a:buNone/>
            </a:pPr>
            <a:r>
              <a:rPr lang="en-US" sz="1600" dirty="0"/>
              <a:t>After running the model with the preprocessed data, we get the result from the summary model that:</a:t>
            </a:r>
            <a:endParaRPr sz="1600" dirty="0"/>
          </a:p>
          <a:p>
            <a:pPr marL="457200" lvl="0" indent="-330200" algn="l" rtl="0">
              <a:lnSpc>
                <a:spcPct val="115000"/>
              </a:lnSpc>
              <a:spcBef>
                <a:spcPts val="1200"/>
              </a:spcBef>
              <a:spcAft>
                <a:spcPts val="0"/>
              </a:spcAft>
              <a:buClr>
                <a:srgbClr val="003057"/>
              </a:buClr>
              <a:buSzPts val="1600"/>
              <a:buChar char="●"/>
            </a:pPr>
            <a:r>
              <a:rPr lang="en-US" sz="1600" b="1" dirty="0"/>
              <a:t>Selected Variables:</a:t>
            </a:r>
            <a:r>
              <a:rPr lang="en-US" sz="1600" dirty="0"/>
              <a:t> Q..AU., P..</a:t>
            </a:r>
            <a:r>
              <a:rPr lang="en-US" sz="1600" dirty="0" err="1"/>
              <a:t>yr</a:t>
            </a:r>
            <a:r>
              <a:rPr lang="en-US" sz="1600" dirty="0"/>
              <a:t>., </a:t>
            </a:r>
            <a:r>
              <a:rPr lang="en-US" sz="1600" dirty="0" err="1"/>
              <a:t>q..AU</a:t>
            </a:r>
            <a:r>
              <a:rPr lang="en-US" sz="1600" dirty="0"/>
              <a:t>., e, </a:t>
            </a:r>
            <a:r>
              <a:rPr lang="en-US" sz="1600" dirty="0" err="1"/>
              <a:t>Node..deg</a:t>
            </a:r>
            <a:r>
              <a:rPr lang="en-US" sz="1600" dirty="0"/>
              <a:t>., </a:t>
            </a:r>
            <a:r>
              <a:rPr lang="en-US" sz="1600" dirty="0" err="1"/>
              <a:t>w..deg</a:t>
            </a:r>
            <a:endParaRPr sz="1600" dirty="0"/>
          </a:p>
          <a:p>
            <a:pPr marL="457200" lvl="0" indent="-330200" algn="l" rtl="0">
              <a:lnSpc>
                <a:spcPct val="115000"/>
              </a:lnSpc>
              <a:spcBef>
                <a:spcPts val="0"/>
              </a:spcBef>
              <a:spcAft>
                <a:spcPts val="0"/>
              </a:spcAft>
              <a:buClr>
                <a:srgbClr val="003057"/>
              </a:buClr>
              <a:buSzPts val="1600"/>
              <a:buChar char="●"/>
            </a:pPr>
            <a:r>
              <a:rPr lang="en-US" sz="1600" b="1" dirty="0"/>
              <a:t>AIC:</a:t>
            </a:r>
            <a:r>
              <a:rPr lang="en-US" sz="1600" dirty="0"/>
              <a:t> -744.09 (This is the lowest AIC score)</a:t>
            </a:r>
            <a:endParaRPr sz="1600" dirty="0"/>
          </a:p>
          <a:p>
            <a:pPr marL="457200" lvl="0" indent="-330200" algn="l" rtl="0">
              <a:lnSpc>
                <a:spcPct val="115000"/>
              </a:lnSpc>
              <a:spcBef>
                <a:spcPts val="0"/>
              </a:spcBef>
              <a:spcAft>
                <a:spcPts val="0"/>
              </a:spcAft>
              <a:buClr>
                <a:srgbClr val="003057"/>
              </a:buClr>
              <a:buSzPts val="1600"/>
              <a:buChar char="●"/>
            </a:pPr>
            <a:r>
              <a:rPr lang="en-US" sz="1600" b="1" dirty="0"/>
              <a:t>Adjusted R-squared:</a:t>
            </a:r>
            <a:r>
              <a:rPr lang="en-US" sz="1600" dirty="0"/>
              <a:t> 0.3621</a:t>
            </a:r>
            <a:endParaRPr sz="1600" dirty="0"/>
          </a:p>
          <a:p>
            <a:pPr marL="457200" lvl="0" indent="-330200" algn="l" rtl="0">
              <a:lnSpc>
                <a:spcPct val="115000"/>
              </a:lnSpc>
              <a:spcBef>
                <a:spcPts val="0"/>
              </a:spcBef>
              <a:spcAft>
                <a:spcPts val="0"/>
              </a:spcAft>
              <a:buClr>
                <a:srgbClr val="003057"/>
              </a:buClr>
              <a:buSzPts val="1600"/>
              <a:buChar char="●"/>
            </a:pPr>
            <a:r>
              <a:rPr lang="en-US" sz="1600" b="1" dirty="0"/>
              <a:t>Significant Predictors:</a:t>
            </a:r>
            <a:r>
              <a:rPr lang="en-US" sz="1600" dirty="0"/>
              <a:t> </a:t>
            </a:r>
            <a:r>
              <a:rPr lang="en-US" sz="1600" dirty="0" err="1">
                <a:solidFill>
                  <a:schemeClr val="dk1"/>
                </a:solidFill>
              </a:rPr>
              <a:t>q..AU</a:t>
            </a:r>
            <a:r>
              <a:rPr lang="en-US" sz="1600" dirty="0">
                <a:solidFill>
                  <a:schemeClr val="dk1"/>
                </a:solidFill>
              </a:rPr>
              <a:t>., e, </a:t>
            </a:r>
            <a:r>
              <a:rPr lang="en-US" sz="1600" dirty="0" err="1">
                <a:solidFill>
                  <a:schemeClr val="dk1"/>
                </a:solidFill>
              </a:rPr>
              <a:t>Node..deg</a:t>
            </a:r>
            <a:r>
              <a:rPr lang="en-US" sz="1600" dirty="0">
                <a:solidFill>
                  <a:schemeClr val="dk1"/>
                </a:solidFill>
              </a:rPr>
              <a:t>., </a:t>
            </a:r>
            <a:r>
              <a:rPr lang="en-US" sz="1600" dirty="0" err="1">
                <a:solidFill>
                  <a:schemeClr val="dk1"/>
                </a:solidFill>
              </a:rPr>
              <a:t>w..deg</a:t>
            </a:r>
            <a:endParaRPr sz="1600" dirty="0"/>
          </a:p>
          <a:p>
            <a:pPr marL="0" lvl="0" indent="0" algn="l" rtl="0">
              <a:lnSpc>
                <a:spcPct val="115000"/>
              </a:lnSpc>
              <a:spcBef>
                <a:spcPts val="1200"/>
              </a:spcBef>
              <a:spcAft>
                <a:spcPts val="1200"/>
              </a:spcAft>
              <a:buNone/>
            </a:pPr>
            <a:r>
              <a:rPr lang="en-US" sz="1600" dirty="0"/>
              <a:t>These selected variables were found to be significant in predicting the minimum distance between the comet and Earth (MOID).</a:t>
            </a:r>
            <a:endParaRPr sz="1600" dirty="0"/>
          </a:p>
        </p:txBody>
      </p:sp>
      <p:sp>
        <p:nvSpPr>
          <p:cNvPr id="143" name="Google Shape;143;g2e4d9b56176_0_15"/>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Forward Stepwise Regression</a:t>
            </a:r>
            <a:endParaRPr/>
          </a:p>
        </p:txBody>
      </p:sp>
      <p:pic>
        <p:nvPicPr>
          <p:cNvPr id="144" name="Google Shape;144;g2e4d9b56176_0_15"/>
          <p:cNvPicPr preferRelativeResize="0"/>
          <p:nvPr/>
        </p:nvPicPr>
        <p:blipFill>
          <a:blip r:embed="rId3">
            <a:alphaModFix/>
          </a:blip>
          <a:stretch>
            <a:fillRect/>
          </a:stretch>
        </p:blipFill>
        <p:spPr>
          <a:xfrm>
            <a:off x="7305302" y="1556237"/>
            <a:ext cx="4810374" cy="374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e50c7f448d_0_0"/>
          <p:cNvSpPr txBox="1">
            <a:spLocks noGrp="1"/>
          </p:cNvSpPr>
          <p:nvPr>
            <p:ph type="body" idx="1"/>
          </p:nvPr>
        </p:nvSpPr>
        <p:spPr>
          <a:xfrm>
            <a:off x="381000" y="1215475"/>
            <a:ext cx="7453500" cy="5132400"/>
          </a:xfrm>
          <a:prstGeom prst="rect">
            <a:avLst/>
          </a:prstGeom>
        </p:spPr>
        <p:txBody>
          <a:bodyPr spcFirstLastPara="1" wrap="square" lIns="91425" tIns="45700" rIns="91425" bIns="45700" numCol="1" anchor="t" anchorCtr="0">
            <a:noAutofit/>
          </a:bodyPr>
          <a:lstStyle/>
          <a:p>
            <a:pPr marL="0" lvl="0" indent="0" algn="l" rtl="0">
              <a:lnSpc>
                <a:spcPct val="115000"/>
              </a:lnSpc>
              <a:spcBef>
                <a:spcPts val="1200"/>
              </a:spcBef>
              <a:spcAft>
                <a:spcPts val="0"/>
              </a:spcAft>
              <a:buNone/>
            </a:pPr>
            <a:r>
              <a:rPr lang="en-US" sz="1600" dirty="0"/>
              <a:t>We used the step function to perform backward stepwise regression that we started with a  full model and removing predictors incrementally based on the AIC criterion.</a:t>
            </a:r>
            <a:endParaRPr sz="1600" dirty="0"/>
          </a:p>
          <a:p>
            <a:pPr marL="0" lvl="0" indent="0" algn="l" rtl="0">
              <a:lnSpc>
                <a:spcPct val="115000"/>
              </a:lnSpc>
              <a:spcBef>
                <a:spcPts val="1200"/>
              </a:spcBef>
              <a:spcAft>
                <a:spcPts val="0"/>
              </a:spcAft>
              <a:buNone/>
            </a:pPr>
            <a:r>
              <a:rPr lang="en-US" sz="1600" dirty="0"/>
              <a:t>After running the model with the preprocessed data, we get the result from the summary model that:</a:t>
            </a:r>
            <a:endParaRPr sz="1600" dirty="0"/>
          </a:p>
          <a:p>
            <a:pPr marL="457200" lvl="0" indent="-330200" algn="l" rtl="0">
              <a:lnSpc>
                <a:spcPct val="115000"/>
              </a:lnSpc>
              <a:spcBef>
                <a:spcPts val="1200"/>
              </a:spcBef>
              <a:spcAft>
                <a:spcPts val="0"/>
              </a:spcAft>
              <a:buClr>
                <a:srgbClr val="003057"/>
              </a:buClr>
              <a:buSzPts val="1600"/>
              <a:buChar char="●"/>
            </a:pPr>
            <a:r>
              <a:rPr lang="en-US" sz="1600" b="1" dirty="0"/>
              <a:t>Selected Variables:</a:t>
            </a:r>
            <a:r>
              <a:rPr lang="en-US" sz="1600" dirty="0"/>
              <a:t> e, </a:t>
            </a:r>
            <a:r>
              <a:rPr lang="en-US" sz="1600" dirty="0" err="1"/>
              <a:t>w..deg</a:t>
            </a:r>
            <a:r>
              <a:rPr lang="en-US" sz="1600" dirty="0"/>
              <a:t>., </a:t>
            </a:r>
            <a:r>
              <a:rPr lang="en-US" sz="1600" dirty="0" err="1"/>
              <a:t>Node..deg</a:t>
            </a:r>
            <a:r>
              <a:rPr lang="en-US" sz="1600" dirty="0"/>
              <a:t>., </a:t>
            </a:r>
            <a:r>
              <a:rPr lang="en-US" sz="1600" dirty="0" err="1"/>
              <a:t>q..AU</a:t>
            </a:r>
            <a:r>
              <a:rPr lang="en-US" sz="1600" dirty="0"/>
              <a:t>., P..</a:t>
            </a:r>
            <a:r>
              <a:rPr lang="en-US" sz="1600" dirty="0" err="1"/>
              <a:t>yr</a:t>
            </a:r>
            <a:r>
              <a:rPr lang="en-US" sz="1600" dirty="0"/>
              <a:t>.</a:t>
            </a:r>
            <a:endParaRPr sz="1600" dirty="0"/>
          </a:p>
          <a:p>
            <a:pPr marL="457200" lvl="0" indent="-330200" algn="l" rtl="0">
              <a:lnSpc>
                <a:spcPct val="115000"/>
              </a:lnSpc>
              <a:spcBef>
                <a:spcPts val="0"/>
              </a:spcBef>
              <a:spcAft>
                <a:spcPts val="0"/>
              </a:spcAft>
              <a:buClr>
                <a:srgbClr val="003057"/>
              </a:buClr>
              <a:buSzPts val="1600"/>
              <a:buChar char="●"/>
            </a:pPr>
            <a:r>
              <a:rPr lang="en-US" sz="1600" b="1" dirty="0"/>
              <a:t>AIC:</a:t>
            </a:r>
            <a:r>
              <a:rPr lang="en-US" sz="1600" dirty="0"/>
              <a:t> -746.01</a:t>
            </a:r>
            <a:endParaRPr sz="1600" dirty="0"/>
          </a:p>
          <a:p>
            <a:pPr marL="457200" lvl="0" indent="-330200" algn="l" rtl="0">
              <a:lnSpc>
                <a:spcPct val="115000"/>
              </a:lnSpc>
              <a:spcBef>
                <a:spcPts val="0"/>
              </a:spcBef>
              <a:spcAft>
                <a:spcPts val="0"/>
              </a:spcAft>
              <a:buClr>
                <a:srgbClr val="003057"/>
              </a:buClr>
              <a:buSzPts val="1600"/>
              <a:buChar char="●"/>
            </a:pPr>
            <a:r>
              <a:rPr lang="en-US" sz="1600" b="1" dirty="0"/>
              <a:t>Adjusted R-squared:</a:t>
            </a:r>
            <a:r>
              <a:rPr lang="en-US" sz="1600" dirty="0"/>
              <a:t> 0.3659</a:t>
            </a:r>
            <a:endParaRPr sz="1600" dirty="0"/>
          </a:p>
          <a:p>
            <a:pPr marL="457200" lvl="0" indent="-330200" algn="l" rtl="0">
              <a:lnSpc>
                <a:spcPct val="115000"/>
              </a:lnSpc>
              <a:spcBef>
                <a:spcPts val="0"/>
              </a:spcBef>
              <a:spcAft>
                <a:spcPts val="0"/>
              </a:spcAft>
              <a:buClr>
                <a:srgbClr val="003057"/>
              </a:buClr>
              <a:buSzPts val="1600"/>
              <a:buChar char="●"/>
            </a:pPr>
            <a:r>
              <a:rPr lang="en-US" sz="1600" b="1" dirty="0"/>
              <a:t>Significant Predictors: </a:t>
            </a:r>
            <a:r>
              <a:rPr lang="en-US" sz="1600" dirty="0"/>
              <a:t>e, </a:t>
            </a:r>
            <a:r>
              <a:rPr lang="en-US" sz="1600" dirty="0" err="1"/>
              <a:t>w..deg</a:t>
            </a:r>
            <a:r>
              <a:rPr lang="en-US" sz="1600" dirty="0"/>
              <a:t>., </a:t>
            </a:r>
            <a:r>
              <a:rPr lang="en-US" sz="1600" dirty="0" err="1"/>
              <a:t>Node..deg</a:t>
            </a:r>
            <a:r>
              <a:rPr lang="en-US" sz="1600" dirty="0"/>
              <a:t>., </a:t>
            </a:r>
            <a:r>
              <a:rPr lang="en-US" sz="1600" dirty="0" err="1"/>
              <a:t>q..AU</a:t>
            </a:r>
            <a:r>
              <a:rPr lang="en-US" sz="1600" dirty="0"/>
              <a:t>., P..</a:t>
            </a:r>
            <a:r>
              <a:rPr lang="en-US" sz="1600" dirty="0" err="1"/>
              <a:t>yr</a:t>
            </a:r>
            <a:r>
              <a:rPr lang="en-US" sz="1600" dirty="0"/>
              <a:t>.</a:t>
            </a:r>
            <a:endParaRPr sz="1600" dirty="0"/>
          </a:p>
          <a:p>
            <a:pPr marL="0" lvl="0" indent="0" algn="l" rtl="0">
              <a:lnSpc>
                <a:spcPct val="115000"/>
              </a:lnSpc>
              <a:spcBef>
                <a:spcPts val="1200"/>
              </a:spcBef>
              <a:spcAft>
                <a:spcPts val="0"/>
              </a:spcAft>
              <a:buNone/>
            </a:pPr>
            <a:r>
              <a:rPr lang="en-US" sz="1600" dirty="0"/>
              <a:t>These selected variables were found to be significant in predicting the minimum distance between the comet and Earth (MOID).</a:t>
            </a:r>
            <a:endParaRPr sz="1600" dirty="0"/>
          </a:p>
          <a:p>
            <a:pPr marL="0" lvl="0" indent="0" algn="l" rtl="0">
              <a:spcBef>
                <a:spcPts val="1200"/>
              </a:spcBef>
              <a:spcAft>
                <a:spcPts val="0"/>
              </a:spcAft>
              <a:buNone/>
            </a:pPr>
            <a:endParaRPr sz="1600" dirty="0"/>
          </a:p>
        </p:txBody>
      </p:sp>
      <p:sp>
        <p:nvSpPr>
          <p:cNvPr id="151" name="Google Shape;151;g2e50c7f448d_0_0"/>
          <p:cNvSpPr txBox="1">
            <a:spLocks noGrp="1"/>
          </p:cNvSpPr>
          <p:nvPr>
            <p:ph type="title"/>
          </p:nvPr>
        </p:nvSpPr>
        <p:spPr>
          <a:xfrm>
            <a:off x="381000" y="200722"/>
            <a:ext cx="11430000" cy="10149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Backward Stepwise Regression</a:t>
            </a:r>
            <a:endParaRPr/>
          </a:p>
        </p:txBody>
      </p:sp>
      <p:pic>
        <p:nvPicPr>
          <p:cNvPr id="152" name="Google Shape;152;g2e50c7f448d_0_0"/>
          <p:cNvPicPr preferRelativeResize="0"/>
          <p:nvPr/>
        </p:nvPicPr>
        <p:blipFill>
          <a:blip r:embed="rId3">
            <a:alphaModFix/>
          </a:blip>
          <a:stretch>
            <a:fillRect/>
          </a:stretch>
        </p:blipFill>
        <p:spPr>
          <a:xfrm>
            <a:off x="8102525" y="1267713"/>
            <a:ext cx="4038600" cy="3324225"/>
          </a:xfrm>
          <a:prstGeom prst="rect">
            <a:avLst/>
          </a:prstGeom>
          <a:noFill/>
          <a:ln>
            <a:noFill/>
          </a:ln>
        </p:spPr>
      </p:pic>
    </p:spTree>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2067</Words>
  <Application>Microsoft Office PowerPoint</Application>
  <PresentationFormat>Widescreen</PresentationFormat>
  <Paragraphs>142</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Roboto</vt:lpstr>
      <vt:lpstr>Arial</vt:lpstr>
      <vt:lpstr>Calibri</vt:lpstr>
      <vt:lpstr>Title Page</vt:lpstr>
      <vt:lpstr>Content Page</vt:lpstr>
      <vt:lpstr>Group #1 - Predictive Analysis of Near-Earth Comets using NASA JPL’s Small-Body Database</vt:lpstr>
      <vt:lpstr>Project Overview</vt:lpstr>
      <vt:lpstr>Listing of Assessed Attributes</vt:lpstr>
      <vt:lpstr>Proposed Research Questions</vt:lpstr>
      <vt:lpstr>Data Preprocessing</vt:lpstr>
      <vt:lpstr>Data Preprocessing</vt:lpstr>
      <vt:lpstr>RQ1: Regression Modeling</vt:lpstr>
      <vt:lpstr>Forward Stepwise Regression</vt:lpstr>
      <vt:lpstr>Backward Stepwise Regression</vt:lpstr>
      <vt:lpstr>Lasso Regression</vt:lpstr>
      <vt:lpstr>Lasso Regression Interpretation (Lambda Plot)</vt:lpstr>
      <vt:lpstr>Visualization and Interpretation</vt:lpstr>
      <vt:lpstr>RQ2: Regression Modeling</vt:lpstr>
      <vt:lpstr>RQ3: Regression Modeling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Perez, Raul N</dc:creator>
  <cp:lastModifiedBy>Thu, Moe K</cp:lastModifiedBy>
  <cp:revision>1</cp:revision>
  <dcterms:created xsi:type="dcterms:W3CDTF">2022-08-24T13:02:54Z</dcterms:created>
  <dcterms:modified xsi:type="dcterms:W3CDTF">2024-06-13T06:20:45Z</dcterms:modified>
</cp:coreProperties>
</file>